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5" r:id="rId1"/>
  </p:sldMasterIdLst>
  <p:notesMasterIdLst>
    <p:notesMasterId r:id="rId39"/>
  </p:notesMasterIdLst>
  <p:sldIdLst>
    <p:sldId id="256" r:id="rId2"/>
    <p:sldId id="257" r:id="rId3"/>
    <p:sldId id="259" r:id="rId4"/>
    <p:sldId id="260" r:id="rId5"/>
    <p:sldId id="261" r:id="rId6"/>
    <p:sldId id="262" r:id="rId7"/>
    <p:sldId id="263" r:id="rId8"/>
    <p:sldId id="264" r:id="rId9"/>
    <p:sldId id="265" r:id="rId10"/>
    <p:sldId id="301" r:id="rId11"/>
    <p:sldId id="269" r:id="rId12"/>
    <p:sldId id="270" r:id="rId13"/>
    <p:sldId id="271" r:id="rId14"/>
    <p:sldId id="272" r:id="rId15"/>
    <p:sldId id="274" r:id="rId16"/>
    <p:sldId id="275" r:id="rId17"/>
    <p:sldId id="276" r:id="rId18"/>
    <p:sldId id="277" r:id="rId19"/>
    <p:sldId id="279" r:id="rId20"/>
    <p:sldId id="282" r:id="rId21"/>
    <p:sldId id="302"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283" r:id="rId35"/>
    <p:sldId id="288" r:id="rId36"/>
    <p:sldId id="280" r:id="rId37"/>
    <p:sldId id="28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237" autoAdjust="0"/>
  </p:normalViewPr>
  <p:slideViewPr>
    <p:cSldViewPr snapToGrid="0" snapToObjects="1">
      <p:cViewPr varScale="1">
        <p:scale>
          <a:sx n="134" d="100"/>
          <a:sy n="134" d="100"/>
        </p:scale>
        <p:origin x="-116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C6F032-FEA7-0E4E-808B-F744CFBD002B}" type="datetimeFigureOut">
              <a:rPr lang="en-US" smtClean="0"/>
              <a:t>3/13/14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4A3B256-92BA-9047-89E7-E0AAEC306C33}" type="slidenum">
              <a:rPr lang="en-US" smtClean="0"/>
              <a:t>‹#›</a:t>
            </a:fld>
            <a:endParaRPr lang="en-US"/>
          </a:p>
        </p:txBody>
      </p:sp>
    </p:spTree>
    <p:extLst>
      <p:ext uri="{BB962C8B-B14F-4D97-AF65-F5344CB8AC3E}">
        <p14:creationId xmlns:p14="http://schemas.microsoft.com/office/powerpoint/2010/main" val="104782470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smtClean="0">
                <a:latin typeface="Calibri" charset="0"/>
                <a:ea typeface="ヒラギノ角ゴ Pro W3" charset="0"/>
                <a:cs typeface="ヒラギノ角ゴ Pro W3" charset="0"/>
              </a:rPr>
              <a:t>Cosmic Times is a series of fictional front-page newspapers that trace our understanding of the nature of the universe from 1919 to modern times.</a:t>
            </a:r>
          </a:p>
          <a:p>
            <a:pPr eaLnBrk="1" hangingPunct="1"/>
            <a:endParaRPr lang="en-US" dirty="0" smtClean="0">
              <a:latin typeface="Calibri" charset="0"/>
              <a:ea typeface="ヒラギノ角ゴ Pro W3" charset="0"/>
              <a:cs typeface="ヒラギノ角ゴ Pro W3" charset="0"/>
            </a:endParaRPr>
          </a:p>
          <a:p>
            <a:pPr eaLnBrk="1" hangingPunct="1"/>
            <a:r>
              <a:rPr lang="en-US" dirty="0" smtClean="0">
                <a:latin typeface="Calibri" charset="0"/>
                <a:ea typeface="ヒラギノ角ゴ Pro W3" charset="0"/>
                <a:cs typeface="ヒラギノ角ゴ Pro W3" charset="0"/>
              </a:rPr>
              <a:t>By framing these materials as newspapers, students not only get to understand the science involved in our understanding, but see the very process of science at </a:t>
            </a:r>
            <a:r>
              <a:rPr lang="en-US" dirty="0" smtClean="0">
                <a:latin typeface="Calibri" charset="0"/>
                <a:ea typeface="ヒラギノ角ゴ Pro W3" charset="0"/>
                <a:cs typeface="ヒラギノ角ゴ Pro W3" charset="0"/>
              </a:rPr>
              <a:t>work.</a:t>
            </a:r>
            <a:r>
              <a:rPr lang="en-US" baseline="0" dirty="0" smtClean="0">
                <a:latin typeface="Calibri" charset="0"/>
                <a:ea typeface="ヒラギノ角ゴ Pro W3" charset="0"/>
                <a:cs typeface="ヒラギノ角ゴ Pro W3" charset="0"/>
              </a:rPr>
              <a:t> </a:t>
            </a:r>
            <a:r>
              <a:rPr lang="en-US" dirty="0" smtClean="0">
                <a:latin typeface="Calibri" charset="0"/>
                <a:ea typeface="ヒラギノ角ゴ Pro W3" charset="0"/>
                <a:cs typeface="ヒラギノ角ゴ Pro W3" charset="0"/>
              </a:rPr>
              <a:t>Cosmic</a:t>
            </a:r>
            <a:r>
              <a:rPr lang="en-US" baseline="0" dirty="0" smtClean="0">
                <a:latin typeface="Calibri" charset="0"/>
                <a:ea typeface="ヒラギノ角ゴ Pro W3" charset="0"/>
                <a:cs typeface="ヒラギノ角ゴ Pro W3" charset="0"/>
              </a:rPr>
              <a:t> Times was developed to answer the need for literacy materials in </a:t>
            </a:r>
            <a:r>
              <a:rPr lang="en-US" dirty="0" smtClean="0">
                <a:latin typeface="Calibri" charset="0"/>
                <a:ea typeface="ヒラギノ角ゴ Pro W3" charset="0"/>
                <a:cs typeface="ヒラギノ角ゴ Pro W3" charset="0"/>
              </a:rPr>
              <a:t>the </a:t>
            </a:r>
            <a:r>
              <a:rPr lang="en-US" dirty="0" smtClean="0">
                <a:latin typeface="Calibri" charset="0"/>
                <a:ea typeface="ヒラギノ角ゴ Pro W3" charset="0"/>
                <a:cs typeface="ヒラギノ角ゴ Pro W3" charset="0"/>
              </a:rPr>
              <a:t>science </a:t>
            </a:r>
            <a:r>
              <a:rPr lang="en-US" dirty="0" smtClean="0">
                <a:latin typeface="Calibri" charset="0"/>
                <a:ea typeface="ヒラギノ角ゴ Pro W3" charset="0"/>
                <a:cs typeface="ヒラギノ角ゴ Pro W3" charset="0"/>
              </a:rPr>
              <a:t>classroom.  </a:t>
            </a:r>
          </a:p>
          <a:p>
            <a:pPr eaLnBrk="1" hangingPunct="1"/>
            <a:endParaRPr lang="en-US" dirty="0" smtClean="0">
              <a:latin typeface="Calibri" charset="0"/>
              <a:ea typeface="ヒラギノ角ゴ Pro W3" charset="0"/>
              <a:cs typeface="ヒラギノ角ゴ Pro W3" charset="0"/>
            </a:endParaRPr>
          </a:p>
          <a:p>
            <a:pPr eaLnBrk="1" hangingPunct="1"/>
            <a:r>
              <a:rPr lang="en-US" dirty="0" smtClean="0">
                <a:latin typeface="Calibri" charset="0"/>
                <a:ea typeface="ヒラギノ角ゴ Pro W3" charset="0"/>
                <a:cs typeface="ヒラギノ角ゴ Pro W3" charset="0"/>
              </a:rPr>
              <a:t>We </a:t>
            </a:r>
            <a:r>
              <a:rPr lang="en-US" dirty="0" smtClean="0">
                <a:latin typeface="Calibri" charset="0"/>
                <a:ea typeface="ヒラギノ角ゴ Pro W3" charset="0"/>
                <a:cs typeface="ヒラギノ角ゴ Pro W3" charset="0"/>
              </a:rPr>
              <a:t>have developed classroom-tested lessons to accompany each poster, </a:t>
            </a:r>
            <a:r>
              <a:rPr lang="en-US" dirty="0" smtClean="0">
                <a:latin typeface="Calibri" charset="0"/>
                <a:ea typeface="ヒラギノ角ゴ Pro W3" charset="0"/>
                <a:cs typeface="ヒラギノ角ゴ Pro W3" charset="0"/>
              </a:rPr>
              <a:t>including reinforcing basic science</a:t>
            </a:r>
            <a:r>
              <a:rPr lang="en-US" baseline="0" dirty="0" smtClean="0">
                <a:latin typeface="Calibri" charset="0"/>
                <a:ea typeface="ヒラギノ角ゴ Pro W3" charset="0"/>
                <a:cs typeface="ヒラギノ角ゴ Pro W3" charset="0"/>
              </a:rPr>
              <a:t> skills, </a:t>
            </a:r>
            <a:r>
              <a:rPr lang="en-US" dirty="0" smtClean="0">
                <a:latin typeface="Calibri" charset="0"/>
                <a:ea typeface="ヒラギノ角ゴ Pro W3" charset="0"/>
                <a:cs typeface="ヒラギノ角ゴ Pro W3" charset="0"/>
              </a:rPr>
              <a:t>using </a:t>
            </a:r>
            <a:r>
              <a:rPr lang="en-US" dirty="0" smtClean="0">
                <a:latin typeface="Calibri" charset="0"/>
                <a:ea typeface="ヒラギノ角ゴ Pro W3" charset="0"/>
                <a:cs typeface="ヒラギノ角ゴ Pro W3" charset="0"/>
              </a:rPr>
              <a:t>data in the </a:t>
            </a:r>
            <a:r>
              <a:rPr lang="en-US" dirty="0" smtClean="0">
                <a:latin typeface="Calibri" charset="0"/>
                <a:ea typeface="ヒラギノ角ゴ Pro W3" charset="0"/>
                <a:cs typeface="ヒラギノ角ゴ Pro W3" charset="0"/>
              </a:rPr>
              <a:t>classroom,</a:t>
            </a:r>
            <a:r>
              <a:rPr lang="en-US" baseline="0" dirty="0" smtClean="0">
                <a:latin typeface="Calibri" charset="0"/>
                <a:ea typeface="ヒラギノ角ゴ Pro W3" charset="0"/>
                <a:cs typeface="ヒラギノ角ゴ Pro W3" charset="0"/>
              </a:rPr>
              <a:t> and </a:t>
            </a:r>
            <a:r>
              <a:rPr lang="en-US" dirty="0" smtClean="0">
                <a:latin typeface="Calibri" charset="0"/>
                <a:ea typeface="ヒラギノ角ゴ Pro W3" charset="0"/>
                <a:cs typeface="ヒラギノ角ゴ Pro W3" charset="0"/>
              </a:rPr>
              <a:t>multidisciplinary </a:t>
            </a:r>
            <a:r>
              <a:rPr lang="en-US" dirty="0" smtClean="0">
                <a:latin typeface="Calibri" charset="0"/>
                <a:ea typeface="ヒラギノ角ゴ Pro W3" charset="0"/>
                <a:cs typeface="ヒラギノ角ゴ Pro W3" charset="0"/>
              </a:rPr>
              <a:t>activities.  In addition, we have produced text at three differentiated reading levels in the form of newsletters printable at 8.5x11</a:t>
            </a:r>
            <a:r>
              <a:rPr lang="ja-JP" altLang="en-US" dirty="0" smtClean="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 to reach the maximum number of students.</a:t>
            </a:r>
          </a:p>
          <a:p>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3</a:t>
            </a:fld>
            <a:endParaRPr lang="en-US"/>
          </a:p>
        </p:txBody>
      </p:sp>
    </p:spTree>
    <p:extLst>
      <p:ext uri="{BB962C8B-B14F-4D97-AF65-F5344CB8AC3E}">
        <p14:creationId xmlns:p14="http://schemas.microsoft.com/office/powerpoint/2010/main" val="1474418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ヒラギノ角ゴ Pro W3" charset="0"/>
                <a:cs typeface="ヒラギノ角ゴ Pro W3" charset="0"/>
              </a:rPr>
              <a:t>Wrapping up the Bowl</a:t>
            </a:r>
            <a:r>
              <a:rPr lang="en-US" baseline="0" dirty="0" smtClean="0">
                <a:latin typeface="Calibri" charset="0"/>
                <a:ea typeface="ヒラギノ角ゴ Pro W3" charset="0"/>
                <a:cs typeface="ヒラギノ角ゴ Pro W3" charset="0"/>
              </a:rPr>
              <a:t> of Evidence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After they’ve gone through the cards, ask one group to give the evidence vs. inference for Steady State.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Is there anyone who disagrees with this group? On which cards?</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Now ask another group for evidence vs. inference for Big Bang.</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Again, does anyone disagree?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Were there any cards that they had trouble with?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Which theory had more evidence? Which is supported more by inference? Do they have enough information to prove or dis-prove either theory?</a:t>
            </a: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As we found out with the evidence vs. inference activity, both </a:t>
            </a:r>
            <a:r>
              <a:rPr lang="en-US" dirty="0">
                <a:latin typeface="Calibri" charset="0"/>
                <a:ea typeface="ヒラギノ角ゴ Pro W3" charset="0"/>
                <a:cs typeface="ヒラギノ角ゴ Pro W3" charset="0"/>
              </a:rPr>
              <a:t>theories account for the observations as of the mid-</a:t>
            </a:r>
            <a:r>
              <a:rPr lang="en-US" dirty="0" smtClean="0">
                <a:latin typeface="Calibri" charset="0"/>
                <a:ea typeface="ヒラギノ角ゴ Pro W3" charset="0"/>
                <a:cs typeface="ヒラギノ角ゴ Pro W3" charset="0"/>
              </a:rPr>
              <a:t>1950s. Scientists </a:t>
            </a:r>
            <a:r>
              <a:rPr lang="en-US" dirty="0">
                <a:latin typeface="Calibri" charset="0"/>
                <a:ea typeface="ヒラギノ角ゴ Pro W3" charset="0"/>
                <a:cs typeface="ヒラギノ角ゴ Pro W3" charset="0"/>
              </a:rPr>
              <a:t>of this time were left with a deadlock.</a:t>
            </a:r>
          </a:p>
          <a:p>
            <a:pPr eaLnBrk="1" hangingPunct="1"/>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One key prediction of the big bang theory was that the universe was once in a hot, dense state.  There should be some leftover radiation from that era – though researchers were not certain what exact wavelength it would be at, nor were they sure that it would be a strong enough signal to observe.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Penzias and Wilson stumbled upon the discovery when they found a residual signal in the Holmdel Horn.  They realized what it was only when they were made aware of the research by Peebles and Dicke – research and theory had to come together for the discovery to be made.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A few notes:</a:t>
            </a:r>
          </a:p>
          <a:p>
            <a:pPr eaLnBrk="1" hangingPunct="1">
              <a:buFontTx/>
              <a:buChar char="•"/>
            </a:pPr>
            <a:r>
              <a:rPr lang="en-US">
                <a:latin typeface="Calibri" charset="0"/>
                <a:ea typeface="ヒラギノ角ゴ Pro W3" charset="0"/>
                <a:cs typeface="ヒラギノ角ゴ Pro W3" charset="0"/>
              </a:rPr>
              <a:t> In the microwave region of the spectrum, astronomers often refer to the temperature of the radiation, rather than its wavelength of frequency.</a:t>
            </a:r>
          </a:p>
          <a:p>
            <a:pPr eaLnBrk="1" hangingPunct="1">
              <a:buFontTx/>
              <a:buChar char="•"/>
            </a:pPr>
            <a:r>
              <a:rPr lang="en-US">
                <a:latin typeface="Calibri" charset="0"/>
                <a:ea typeface="ヒラギノ角ゴ Pro W3" charset="0"/>
                <a:cs typeface="ヒラギノ角ゴ Pro W3" charset="0"/>
              </a:rPr>
              <a:t> Big Bang theory predicted the cosmic microwave background – steady state had no such prediction.</a:t>
            </a:r>
          </a:p>
          <a:p>
            <a:pPr eaLnBrk="1" hangingPunct="1">
              <a:buFontTx/>
              <a:buChar char="•"/>
            </a:pPr>
            <a:r>
              <a:rPr lang="en-US">
                <a:latin typeface="Calibri" charset="0"/>
                <a:ea typeface="ヒラギノ角ゴ Pro W3" charset="0"/>
                <a:cs typeface="ヒラギノ角ゴ Pro W3" charset="0"/>
              </a:rPr>
              <a:t> Note that this radiation is called the cosmic microwave background because the radiation, in the shape of a black body, peaks in the microwave region.</a:t>
            </a: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Once they discovered the CMB, researchers realized that Big Bang theory was the correct theory of the origin of the Universe.</a:t>
            </a:r>
          </a:p>
          <a:p>
            <a:pPr eaLnBrk="1" hangingPunct="1"/>
            <a:r>
              <a:rPr lang="en-US">
                <a:latin typeface="Calibri" charset="0"/>
                <a:ea typeface="ヒラギノ角ゴ Pro W3" charset="0"/>
                <a:cs typeface="ヒラギノ角ゴ Pro W3" charset="0"/>
              </a:rPr>
              <a:t>They continued to study the CMB, discovering it</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s shape was very nearly a perfect black body. They also mapped out the CMB, finding the signature of regions where structure in the universe began.</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In two of the Cosmic Times lessons, students explore the CMB, discovering why it is isotropic (seen in every direction), and why we have to have anisotropies (regions where it is just a little hotter or cooler) to form structures in the Universe.</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At this point, it seemed that cosmologists had only to fill in the details.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latin typeface="Calibri" charset="0"/>
                <a:ea typeface="ヒラギノ角ゴ Pro W3" charset="0"/>
                <a:cs typeface="ヒラギノ角ゴ Pro W3" charset="0"/>
              </a:rPr>
              <a:t>What do we know about gravity?</a:t>
            </a:r>
          </a:p>
          <a:p>
            <a:r>
              <a:rPr lang="en-US">
                <a:latin typeface="Calibri" charset="0"/>
                <a:ea typeface="ヒラギノ角ゴ Pro W3" charset="0"/>
                <a:cs typeface="ヒラギノ角ゴ Pro W3" charset="0"/>
              </a:rPr>
              <a:t>Now, show the ordinary-looking coffee can (the come-back can).  Ask participants who are familiar with this demo to not say anything. </a:t>
            </a:r>
          </a:p>
          <a:p>
            <a:r>
              <a:rPr lang="en-US">
                <a:latin typeface="Calibri" charset="0"/>
                <a:ea typeface="ヒラギノ角ゴ Pro W3" charset="0"/>
                <a:cs typeface="ヒラギノ角ゴ Pro W3" charset="0"/>
              </a:rPr>
              <a:t>Then place it on the floor or table.  Ask them what they think will happen when you give it a push to roll.  They should answer that it will keep rolling, and they may point out that eventually friction (or a wall) will stop it.  Then give the can a push to roll across the floor.  The can will slow, stop and roll back. </a:t>
            </a:r>
          </a:p>
          <a:p>
            <a:r>
              <a:rPr lang="en-US">
                <a:latin typeface="Calibri" charset="0"/>
                <a:ea typeface="ヒラギノ角ゴ Pro W3" charset="0"/>
                <a:cs typeface="ヒラギノ角ゴ Pro W3" charset="0"/>
              </a:rPr>
              <a:t>Ask them what they think happened.  Did gravity behave oddly?  Did it respond to some other force?  Remind participants that things are not always as they seem.  Allow a volunteer to hold the can and finally look inside the can.  Upon more careful inspection, the can will reveal the reason for its odd behavior.  Tell them that similarly careful investigation can change magic into science. </a:t>
            </a:r>
          </a:p>
          <a:p>
            <a:r>
              <a:rPr lang="en-US">
                <a:latin typeface="Calibri" charset="0"/>
                <a:ea typeface="ヒラギノ角ゴ Pro W3" charset="0"/>
                <a:cs typeface="ヒラギノ角ゴ Pro W3" charset="0"/>
              </a:rPr>
              <a:t>(The kinetic energy of the initial push to roll the can is transferred to potential energy as the rubber band is twisted by the inertia of the hanging weight. Then the can returns as the tightly wrapped rubber band unwinds transferring that potential energy back into kinetic energy.)</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In the lesson, teachers may use either the come-back-can or UV beads as the engagement, and the other as the exploration.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One of the big questions in cosmology was whether or not the universe would expand forever.  Since gravity was the furthest-reaching force, it was expected that the expansion would slow down, but whether it would slow down enough to stop was an open question. </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Researchers were trying to answer this question by measuring the slow-down rate of the expansion. To do this, they observed supernovae in distant galaxies (recall that by observing distant galaxies, they were observing galaxies far in the universe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s past).  </a:t>
            </a:r>
          </a:p>
          <a:p>
            <a:pPr eaLnBrk="1" hangingPunct="1"/>
            <a:endParaRPr lang="en-US">
              <a:latin typeface="Calibri" charset="0"/>
              <a:ea typeface="ヒラギノ角ゴ Pro W3" charset="0"/>
              <a:cs typeface="ヒラギノ角ゴ Pro W3" charset="0"/>
            </a:endParaRPr>
          </a:p>
          <a:p>
            <a:pPr eaLnBrk="1" hangingPunct="1"/>
            <a:r>
              <a:rPr lang="en-US">
                <a:latin typeface="Calibri" charset="0"/>
                <a:ea typeface="ヒラギノ角ゴ Pro W3" charset="0"/>
                <a:cs typeface="ヒラギノ角ゴ Pro W3" charset="0"/>
              </a:rPr>
              <a:t>Instead, they got the surprise of their lives…the expansion was not slowing-down, but speeding up!</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939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a:latin typeface="Calibri" charset="0"/>
                <a:ea typeface="ヒラギノ角ゴ Pro W3" charset="0"/>
                <a:cs typeface="ヒラギノ角ゴ Pro W3" charset="0"/>
              </a:rPr>
              <a:t>Video Clip expanding_univ.mov</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Why does the expansion speed up? Cosmologists have proposed the presence of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dark energy</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but what is its nature?</a:t>
            </a:r>
          </a:p>
          <a:p>
            <a:r>
              <a:rPr lang="en-US">
                <a:latin typeface="Calibri" charset="0"/>
                <a:ea typeface="ヒラギノ角ゴ Pro W3" charset="0"/>
                <a:cs typeface="ヒラギノ角ゴ Pro W3" charset="0"/>
              </a:rPr>
              <a:t>These are questions that cosmologists are trying to answer today.</a:t>
            </a:r>
          </a:p>
          <a:p>
            <a:endParaRPr lang="en-US">
              <a:latin typeface="Calibri" charset="0"/>
              <a:ea typeface="ヒラギノ角ゴ Pro W3" charset="0"/>
              <a:cs typeface="ヒラギノ角ゴ Pro W3" charset="0"/>
            </a:endParaRPr>
          </a:p>
          <a:p>
            <a:r>
              <a:rPr lang="en-US">
                <a:latin typeface="Calibri" charset="0"/>
                <a:ea typeface="ヒラギノ角ゴ Pro W3" charset="0"/>
                <a:cs typeface="ヒラギノ角ゴ Pro W3" charset="0"/>
              </a:rPr>
              <a:t>In fact, we ask students to look to the future in our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capstone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lesson plan, Cosmic Times 2019 – in this lesson, students speculate what we will know on the 100</a:t>
            </a:r>
            <a:r>
              <a:rPr lang="en-US" baseline="30000">
                <a:latin typeface="Calibri" charset="0"/>
                <a:ea typeface="ヒラギノ角ゴ Pro W3" charset="0"/>
                <a:cs typeface="ヒラギノ角ゴ Pro W3" charset="0"/>
              </a:rPr>
              <a:t>th</a:t>
            </a:r>
            <a:r>
              <a:rPr lang="en-US">
                <a:latin typeface="Calibri" charset="0"/>
                <a:ea typeface="ヒラギノ角ゴ Pro W3" charset="0"/>
                <a:cs typeface="ヒラギノ角ゴ Pro W3" charset="0"/>
              </a:rPr>
              <a:t> anniversary of the Cosmic Times, and what technology we will have, and what questions are still unanswered.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3491"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In our </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capstone</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 lesson plan, Cosmic Times 2019, we ask students to look to the future.  In this lesson, students speculate what we will know on the 100</a:t>
            </a:r>
            <a:r>
              <a:rPr lang="en-US" baseline="30000">
                <a:latin typeface="Calibri" charset="0"/>
                <a:ea typeface="ヒラギノ角ゴ Pro W3" charset="0"/>
                <a:cs typeface="ヒラギノ角ゴ Pro W3" charset="0"/>
              </a:rPr>
              <a:t>th</a:t>
            </a:r>
            <a:r>
              <a:rPr lang="en-US">
                <a:latin typeface="Calibri" charset="0"/>
                <a:ea typeface="ヒラギノ角ゴ Pro W3" charset="0"/>
                <a:cs typeface="ヒラギノ角ゴ Pro W3" charset="0"/>
              </a:rPr>
              <a:t> anniversary of the Cosmic Times, and what technology we will have, and what questions are still unanswered.</a:t>
            </a:r>
          </a:p>
          <a:p>
            <a:pPr eaLnBrk="1" hangingPunct="1"/>
            <a:endParaRPr lang="en-US">
              <a:latin typeface="Calibri" charset="0"/>
              <a:ea typeface="ヒラギノ角ゴ Pro W3" charset="0"/>
              <a:cs typeface="ヒラギノ角ゴ Pro W3" charset="0"/>
            </a:endParaRPr>
          </a:p>
          <a:p>
            <a:pPr eaLnBrk="1" hangingPunct="1"/>
            <a:endParaRPr lang="en-US">
              <a:latin typeface="Calibri" charset="0"/>
              <a:ea typeface="ヒラギノ角ゴ Pro W3" charset="0"/>
              <a:cs typeface="ヒラギノ角ゴ Pro W3"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a:latin typeface="Calibri" charset="0"/>
                <a:ea typeface="ヒラギノ角ゴ Pro W3" charset="0"/>
                <a:cs typeface="ヒラギノ角ゴ Pro W3" charset="0"/>
              </a:rPr>
              <a:t>Contrast this with where we started in 1919.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5"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There </a:t>
            </a:r>
            <a:r>
              <a:rPr lang="en-US" dirty="0">
                <a:latin typeface="Calibri" charset="0"/>
                <a:ea typeface="ヒラギノ角ゴ Pro W3" charset="0"/>
                <a:cs typeface="ヒラギノ角ゴ Pro W3" charset="0"/>
              </a:rPr>
              <a:t>are three major threads to the story – the expanding </a:t>
            </a:r>
            <a:r>
              <a:rPr lang="en-US" dirty="0" smtClean="0">
                <a:latin typeface="Calibri" charset="0"/>
                <a:ea typeface="ヒラギノ角ゴ Pro W3" charset="0"/>
                <a:cs typeface="ヒラギノ角ゴ Pro W3" charset="0"/>
              </a:rPr>
              <a:t>universe</a:t>
            </a:r>
            <a:r>
              <a:rPr lang="en-US" dirty="0">
                <a:latin typeface="Calibri" charset="0"/>
                <a:ea typeface="ヒラギノ角ゴ Pro W3" charset="0"/>
                <a:cs typeface="ヒラギノ角ゴ Pro W3" charset="0"/>
              </a:rPr>
              <a:t>, measuring distances in the </a:t>
            </a:r>
            <a:r>
              <a:rPr lang="en-US" dirty="0" smtClean="0">
                <a:latin typeface="Calibri" charset="0"/>
                <a:ea typeface="ヒラギノ角ゴ Pro W3" charset="0"/>
                <a:cs typeface="ヒラギノ角ゴ Pro W3" charset="0"/>
              </a:rPr>
              <a:t>universe</a:t>
            </a:r>
            <a:r>
              <a:rPr lang="en-US" dirty="0">
                <a:latin typeface="Calibri" charset="0"/>
                <a:ea typeface="ヒラギノ角ゴ Pro W3" charset="0"/>
                <a:cs typeface="ヒラギノ角ゴ Pro W3" charset="0"/>
              </a:rPr>
              <a:t>, and the nature of supernovae.  </a:t>
            </a:r>
          </a:p>
          <a:p>
            <a:pPr eaLnBrk="1" hangingPunct="1"/>
            <a:endParaRPr lang="en-US" dirty="0">
              <a:latin typeface="Calibri" charset="0"/>
              <a:ea typeface="ヒラギノ角ゴ Pro W3" charset="0"/>
              <a:cs typeface="ヒラギノ角ゴ Pro W3" charset="0"/>
            </a:endParaRPr>
          </a:p>
          <a:p>
            <a:pPr eaLnBrk="1" hangingPunct="1"/>
            <a:r>
              <a:rPr lang="en-US" dirty="0">
                <a:latin typeface="Calibri" charset="0"/>
                <a:ea typeface="ヒラギノ角ゴ Pro W3" charset="0"/>
                <a:cs typeface="ヒラギノ角ゴ Pro W3" charset="0"/>
              </a:rPr>
              <a:t>In this workshop, we will </a:t>
            </a:r>
            <a:r>
              <a:rPr lang="en-US" dirty="0" smtClean="0">
                <a:latin typeface="Calibri" charset="0"/>
                <a:ea typeface="ヒラギノ角ゴ Pro W3" charset="0"/>
                <a:cs typeface="ヒラギノ角ゴ Pro W3" charset="0"/>
              </a:rPr>
              <a:t>follow part of the expanding universe thread, </a:t>
            </a:r>
            <a:r>
              <a:rPr lang="en-US" dirty="0" smtClean="0">
                <a:latin typeface="Calibri" charset="0"/>
                <a:ea typeface="ヒラギノ角ゴ Pro W3" charset="0"/>
                <a:cs typeface="ヒラギノ角ゴ Pro W3" charset="0"/>
              </a:rPr>
              <a:t>starting in the middle of the story, </a:t>
            </a:r>
            <a:r>
              <a:rPr lang="en-US" dirty="0">
                <a:latin typeface="Calibri" charset="0"/>
                <a:ea typeface="ヒラギノ角ゴ Pro W3" charset="0"/>
                <a:cs typeface="ヒラギノ角ゴ Pro W3" charset="0"/>
              </a:rPr>
              <a:t>to get a flavor of the Cosmic Times articles and activities.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4A3B256-92BA-9047-89E7-E0AAEC306C33}" type="slidenum">
              <a:rPr lang="en-US" smtClean="0"/>
              <a:t>30</a:t>
            </a:fld>
            <a:endParaRPr lang="en-US"/>
          </a:p>
        </p:txBody>
      </p:sp>
    </p:spTree>
    <p:extLst>
      <p:ext uri="{BB962C8B-B14F-4D97-AF65-F5344CB8AC3E}">
        <p14:creationId xmlns:p14="http://schemas.microsoft.com/office/powerpoint/2010/main" val="32699137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ヒラギノ角ゴ Pro W3" charset="0"/>
                <a:cs typeface="ヒラギノ角ゴ Pro W3" charset="0"/>
              </a:rPr>
              <a:t>To wrap up this story, it might be useful to put the stories in the context of other historic events.  This is one of the lesson plans included with the 2006 issue of Cosmic Times, but could be done with any individual issue to help students connect the science story to history they</a:t>
            </a:r>
            <a:r>
              <a:rPr lang="ja-JP" altLang="en-US">
                <a:latin typeface="Calibri" charset="0"/>
                <a:ea typeface="ヒラギノ角ゴ Pro W3" charset="0"/>
                <a:cs typeface="ヒラギノ角ゴ Pro W3" charset="0"/>
              </a:rPr>
              <a:t>’</a:t>
            </a:r>
            <a:r>
              <a:rPr lang="en-US">
                <a:latin typeface="Calibri" charset="0"/>
                <a:ea typeface="ヒラギノ角ゴ Pro W3" charset="0"/>
                <a:cs typeface="ヒラギノ角ゴ Pro W3" charset="0"/>
              </a:rPr>
              <a:t>ve learned in other classes.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ヒラギノ角ゴ Pro W3" charset="0"/>
              <a:cs typeface="ヒラギノ角ゴ Pro W3"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a:t>
            </a:r>
            <a:r>
              <a:rPr lang="en-US" baseline="0" dirty="0" smtClean="0"/>
              <a:t> jumping in to the middle of the story, let’s get a brief overview of the story so far.  </a:t>
            </a:r>
          </a:p>
          <a:p>
            <a:endParaRPr lang="en-US" baseline="0" dirty="0" smtClean="0"/>
          </a:p>
          <a:p>
            <a:r>
              <a:rPr lang="en-US" baseline="0" dirty="0" smtClean="0"/>
              <a:t>The first issue of Cosmic Times comes from 1919. At this time, the universe was believed to be some 300,000 light years in extent (basically, the size of the Milky Way galaxy). It was also believed to be static, or unchanging, over time, and timeless.  </a:t>
            </a:r>
          </a:p>
          <a:p>
            <a:endParaRPr lang="en-US" baseline="0" dirty="0" smtClean="0"/>
          </a:p>
          <a:p>
            <a:r>
              <a:rPr lang="en-US" baseline="0" dirty="0" smtClean="0"/>
              <a:t>In 1916, Einstein published his General Theory of Relativity, which gave scientists a new way to think about gravity.  It was in 1919, however, that the first observational confirmation of Einstein’s theory came, which is when the whole scientific community started taking it seriously and rocketing Einstein to fame.  </a:t>
            </a:r>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5</a:t>
            </a:fld>
            <a:endParaRPr lang="en-US"/>
          </a:p>
        </p:txBody>
      </p:sp>
    </p:spTree>
    <p:extLst>
      <p:ext uri="{BB962C8B-B14F-4D97-AF65-F5344CB8AC3E}">
        <p14:creationId xmlns:p14="http://schemas.microsoft.com/office/powerpoint/2010/main" val="1734942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next pick the story up in 1929.</a:t>
            </a:r>
            <a:r>
              <a:rPr lang="en-US" baseline="0" dirty="0" smtClean="0"/>
              <a:t> At this time, Edwin Hubble – the original “Hubble” – has made a couple of fundamental discoveries about our universe.</a:t>
            </a:r>
          </a:p>
          <a:p>
            <a:endParaRPr lang="en-US" baseline="0" dirty="0" smtClean="0"/>
          </a:p>
          <a:p>
            <a:r>
              <a:rPr lang="en-US" baseline="0" dirty="0" smtClean="0"/>
              <a:t>The first discovery was that our Milky Way galaxy was not the full extent of the universe.  In fact, it is just one of many galaxies in our universe.  </a:t>
            </a:r>
          </a:p>
          <a:p>
            <a:endParaRPr lang="en-US" baseline="0" dirty="0" smtClean="0"/>
          </a:p>
          <a:p>
            <a:r>
              <a:rPr lang="en-US" baseline="0" dirty="0" smtClean="0"/>
              <a:t>His observations of distances to the other galaxies coupled with previous observations of the “redshift” of those galaxies told him that those galaxies were all, with only a couple exceptions, moving away from us.  In fact, they were moving in such a way that it indicated that the universe was expanding.</a:t>
            </a:r>
          </a:p>
          <a:p>
            <a:endParaRPr lang="en-US" baseline="0" dirty="0" smtClean="0"/>
          </a:p>
          <a:p>
            <a:r>
              <a:rPr lang="en-US" baseline="0" dirty="0" smtClean="0"/>
              <a:t>So not only did he increase the size of the universe as we knew it, but he showed that it was not unchanging.</a:t>
            </a:r>
            <a:endParaRPr lang="en-US" dirty="0"/>
          </a:p>
        </p:txBody>
      </p:sp>
      <p:sp>
        <p:nvSpPr>
          <p:cNvPr id="4" name="Slide Number Placeholder 3"/>
          <p:cNvSpPr>
            <a:spLocks noGrp="1"/>
          </p:cNvSpPr>
          <p:nvPr>
            <p:ph type="sldNum" sz="quarter" idx="10"/>
          </p:nvPr>
        </p:nvSpPr>
        <p:spPr/>
        <p:txBody>
          <a:bodyPr/>
          <a:lstStyle/>
          <a:p>
            <a:fld id="{74A3B256-92BA-9047-89E7-E0AAEC306C33}" type="slidenum">
              <a:rPr lang="en-US" smtClean="0"/>
              <a:t>6</a:t>
            </a:fld>
            <a:endParaRPr lang="en-US"/>
          </a:p>
        </p:txBody>
      </p:sp>
    </p:spTree>
    <p:extLst>
      <p:ext uri="{BB962C8B-B14F-4D97-AF65-F5344CB8AC3E}">
        <p14:creationId xmlns:p14="http://schemas.microsoft.com/office/powerpoint/2010/main" val="2451953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3" name="Rectangle 3"/>
          <p:cNvSpPr>
            <a:spLocks noGrp="1"/>
          </p:cNvSpPr>
          <p:nvPr>
            <p:ph type="body" idx="1"/>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r>
              <a:rPr lang="en-US" dirty="0" smtClean="0">
                <a:latin typeface="Calibri" charset="0"/>
                <a:ea typeface="ヒラギノ角ゴ Pro W3" charset="0"/>
                <a:cs typeface="ヒラギノ角ゴ Pro W3" charset="0"/>
              </a:rPr>
              <a:t>The</a:t>
            </a:r>
            <a:r>
              <a:rPr lang="en-US" baseline="0" dirty="0" smtClean="0">
                <a:latin typeface="Calibri" charset="0"/>
                <a:ea typeface="ヒラギノ角ゴ Pro W3" charset="0"/>
                <a:cs typeface="ヒラギノ角ゴ Pro W3" charset="0"/>
              </a:rPr>
              <a:t> next issue of Cosmic Times picks up the story in 1955.  At this time, scientists are debating the origin of the universe – has it been around forever? Or did it have a hot, dense beginning?</a:t>
            </a:r>
            <a:endParaRPr lang="en-US" dirty="0" smtClean="0">
              <a:latin typeface="Calibri" charset="0"/>
              <a:ea typeface="ヒラギノ角ゴ Pro W3" charset="0"/>
              <a:cs typeface="ヒラギノ角ゴ Pro W3" charset="0"/>
            </a:endParaRPr>
          </a:p>
          <a:p>
            <a:pPr eaLnBrk="1" hangingPunct="1"/>
            <a:endParaRPr lang="en-US" dirty="0">
              <a:latin typeface="Calibri" charset="0"/>
              <a:ea typeface="ヒラギノ角ゴ Pro W3" charset="0"/>
              <a:cs typeface="ヒラギノ角ゴ Pro W3" charset="0"/>
            </a:endParaRPr>
          </a:p>
          <a:p>
            <a:pPr eaLnBrk="1" hangingPunct="1"/>
            <a:r>
              <a:rPr lang="en-US" dirty="0">
                <a:latin typeface="Calibri" charset="0"/>
                <a:ea typeface="ヒラギノ角ゴ Pro W3" charset="0"/>
                <a:cs typeface="ヒラギノ角ゴ Pro W3" charset="0"/>
              </a:rPr>
              <a:t>Rather than tell you about these theories, I</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m going to let you read about them yourselves using one of the reading strategies put forth in one of our lesson plans.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ヒラギノ角ゴ Pro W3" charset="0"/>
                <a:cs typeface="ヒラギノ角ゴ Pro W3" charset="0"/>
              </a:rPr>
              <a:t>One of the Cosmic Times lesson plans give a couple of reading strategies</a:t>
            </a:r>
            <a:r>
              <a:rPr lang="en-US" baseline="0" dirty="0" smtClean="0">
                <a:latin typeface="Calibri" charset="0"/>
                <a:ea typeface="ヒラギノ角ゴ Pro W3" charset="0"/>
                <a:cs typeface="ヒラギノ角ゴ Pro W3" charset="0"/>
              </a:rPr>
              <a:t> to help your students understand the readings.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We’ll have you fill in the </a:t>
            </a:r>
            <a:r>
              <a:rPr lang="en-US" dirty="0" smtClean="0">
                <a:latin typeface="Calibri" charset="0"/>
                <a:ea typeface="ヒラギノ角ゴ Pro W3" charset="0"/>
                <a:cs typeface="ヒラギノ角ゴ Pro W3" charset="0"/>
              </a:rPr>
              <a:t>next </a:t>
            </a:r>
            <a:r>
              <a:rPr lang="en-US" dirty="0">
                <a:latin typeface="Calibri" charset="0"/>
                <a:ea typeface="ヒラギノ角ゴ Pro W3" charset="0"/>
                <a:cs typeface="ヒラギノ角ゴ Pro W3" charset="0"/>
              </a:rPr>
              <a:t>piece of the </a:t>
            </a:r>
            <a:r>
              <a:rPr lang="en-US" dirty="0" smtClean="0">
                <a:latin typeface="Calibri" charset="0"/>
                <a:ea typeface="ヒラギノ角ゴ Pro W3" charset="0"/>
                <a:cs typeface="ヒラギノ角ゴ Pro W3" charset="0"/>
              </a:rPr>
              <a:t>story by practicing</a:t>
            </a:r>
            <a:r>
              <a:rPr lang="en-US" baseline="0" dirty="0" smtClean="0">
                <a:latin typeface="Calibri" charset="0"/>
                <a:ea typeface="ヒラギノ角ゴ Pro W3" charset="0"/>
                <a:cs typeface="ヒラギノ角ゴ Pro W3" charset="0"/>
              </a:rPr>
              <a:t> one of these reading strategies on one of the 1955 article.  However, note that t</a:t>
            </a:r>
            <a:r>
              <a:rPr lang="en-US" dirty="0" smtClean="0">
                <a:latin typeface="Calibri" charset="0"/>
                <a:ea typeface="ヒラギノ角ゴ Pro W3" charset="0"/>
                <a:cs typeface="ヒラギノ角ゴ Pro W3" charset="0"/>
              </a:rPr>
              <a:t>his </a:t>
            </a:r>
            <a:r>
              <a:rPr lang="en-US" dirty="0">
                <a:latin typeface="Calibri" charset="0"/>
                <a:ea typeface="ヒラギノ角ゴ Pro W3" charset="0"/>
                <a:cs typeface="ヒラギノ角ゴ Pro W3" charset="0"/>
              </a:rPr>
              <a:t>lesson should come in handy for *any* of the Cosmic Times articles.  And, in fact, it could be used in any science classroom to help students read and understand articles on science.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smtClean="0">
                <a:latin typeface="Calibri" charset="0"/>
                <a:ea typeface="ヒラギノ角ゴ Pro W3" charset="0"/>
                <a:cs typeface="ヒラギノ角ゴ Pro W3" charset="0"/>
              </a:rPr>
              <a:t>The strategy</a:t>
            </a:r>
            <a:r>
              <a:rPr lang="en-US" baseline="0" dirty="0" smtClean="0">
                <a:latin typeface="Calibri" charset="0"/>
                <a:ea typeface="ヒラギノ角ゴ Pro W3" charset="0"/>
                <a:cs typeface="ヒラギノ角ゴ Pro W3" charset="0"/>
              </a:rPr>
              <a:t> you’ll try out is called “reciprocal teaching”.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You should pair up with someone near you.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You will each read one paragraph of the article a the same time – either out loud or to yourselves, it’s up to you. One of you will summarize the paragraph to the other.  The other partner then chimes in, saying what they agree with, asking questions, and pointing out things they read differently, etc.  When you’ve come to some understanding of that paragraph, move on to the next. For the next one, reverse roles.</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In the interest of time, you’ll be doing selected paragraphs from the “</a:t>
            </a:r>
            <a:r>
              <a:rPr lang="en-US" baseline="0" dirty="0" err="1" smtClean="0">
                <a:latin typeface="Calibri" charset="0"/>
                <a:ea typeface="ヒラギノ角ゴ Pro W3" charset="0"/>
                <a:cs typeface="ヒラギノ角ゴ Pro W3" charset="0"/>
              </a:rPr>
              <a:t>Origina</a:t>
            </a:r>
            <a:r>
              <a:rPr lang="en-US" baseline="0" dirty="0" smtClean="0">
                <a:latin typeface="Calibri" charset="0"/>
                <a:ea typeface="ヒラギノ角ゴ Pro W3" charset="0"/>
                <a:cs typeface="ヒラギノ角ゴ Pro W3" charset="0"/>
              </a:rPr>
              <a:t> of Everything” article – paragraphs 2, 4, 5, 6, 7, as highlighted in the illustration.</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Note:  </a:t>
            </a:r>
            <a:r>
              <a:rPr lang="en-US" dirty="0" smtClean="0">
                <a:latin typeface="Calibri" charset="0"/>
                <a:ea typeface="ヒラギノ角ゴ Pro W3" charset="0"/>
                <a:cs typeface="ヒラギノ角ゴ Pro W3" charset="0"/>
              </a:rPr>
              <a:t>For </a:t>
            </a:r>
            <a:r>
              <a:rPr lang="en-US" dirty="0">
                <a:latin typeface="Calibri" charset="0"/>
                <a:ea typeface="ヒラギノ角ゴ Pro W3" charset="0"/>
                <a:cs typeface="ヒラギノ角ゴ Pro W3" charset="0"/>
              </a:rPr>
              <a:t>participants who complete this part quickly, </a:t>
            </a:r>
            <a:r>
              <a:rPr lang="en-US" dirty="0" smtClean="0">
                <a:latin typeface="Calibri" charset="0"/>
                <a:ea typeface="ヒラギノ角ゴ Pro W3" charset="0"/>
                <a:cs typeface="ヒラギノ角ゴ Pro W3" charset="0"/>
              </a:rPr>
              <a:t>have </a:t>
            </a:r>
            <a:r>
              <a:rPr lang="en-US" dirty="0">
                <a:latin typeface="Calibri" charset="0"/>
                <a:ea typeface="ヒラギノ角ゴ Pro W3" charset="0"/>
                <a:cs typeface="ヒラギノ角ゴ Pro W3" charset="0"/>
              </a:rPr>
              <a:t>them </a:t>
            </a:r>
            <a:r>
              <a:rPr lang="en-US" dirty="0" smtClean="0">
                <a:latin typeface="Calibri" charset="0"/>
                <a:ea typeface="ヒラギノ角ゴ Pro W3" charset="0"/>
                <a:cs typeface="ヒラギノ角ゴ Pro W3" charset="0"/>
              </a:rPr>
              <a:t>try</a:t>
            </a:r>
            <a:r>
              <a:rPr lang="en-US" baseline="0" dirty="0" smtClean="0">
                <a:latin typeface="Calibri" charset="0"/>
                <a:ea typeface="ヒラギノ角ゴ Pro W3" charset="0"/>
                <a:cs typeface="ヒラギノ角ゴ Pro W3" charset="0"/>
              </a:rPr>
              <a:t> the second reading strategy on the </a:t>
            </a:r>
            <a:r>
              <a:rPr lang="en-US" dirty="0" smtClean="0">
                <a:latin typeface="Calibri" charset="0"/>
                <a:ea typeface="ヒラギノ角ゴ Pro W3" charset="0"/>
                <a:cs typeface="ヒラギノ角ゴ Pro W3" charset="0"/>
              </a:rPr>
              <a:t>article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Hoyle Scoffs</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a:latin typeface="Calibri" charset="0"/>
                <a:ea typeface="ヒラギノ角ゴ Pro W3" charset="0"/>
                <a:cs typeface="ヒラギノ角ゴ Pro W3" charset="0"/>
              </a:rPr>
              <a:t>Take this opportunity to summarize what participants gleaned about Big Big and Steady State theories from their reading.  Some of the points they should be sure to hit:</a:t>
            </a:r>
          </a:p>
          <a:p>
            <a:endParaRPr lang="en-US" dirty="0">
              <a:latin typeface="Calibri" charset="0"/>
              <a:ea typeface="ヒラギノ角ゴ Pro W3" charset="0"/>
              <a:cs typeface="ヒラギノ角ゴ Pro W3" charset="0"/>
            </a:endParaRPr>
          </a:p>
          <a:p>
            <a:r>
              <a:rPr lang="en-US" dirty="0">
                <a:latin typeface="Calibri" charset="0"/>
                <a:ea typeface="ヒラギノ角ゴ Pro W3" charset="0"/>
                <a:cs typeface="ヒラギノ角ゴ Pro W3" charset="0"/>
              </a:rPr>
              <a:t>Steady State theory:</a:t>
            </a:r>
          </a:p>
          <a:p>
            <a:pPr>
              <a:lnSpc>
                <a:spcPct val="90000"/>
              </a:lnSpc>
            </a:pPr>
            <a:r>
              <a:rPr lang="en-US" dirty="0">
                <a:latin typeface="Calibri" charset="0"/>
                <a:ea typeface="ヒラギノ角ゴ Pro W3" charset="0"/>
                <a:cs typeface="ヒラギノ角ゴ Pro W3" charset="0"/>
              </a:rPr>
              <a:t>Fred Hoyle, Hermann </a:t>
            </a:r>
            <a:r>
              <a:rPr lang="en-US" dirty="0" err="1">
                <a:latin typeface="Calibri" charset="0"/>
                <a:ea typeface="ヒラギノ角ゴ Pro W3" charset="0"/>
                <a:cs typeface="ヒラギノ角ゴ Pro W3" charset="0"/>
              </a:rPr>
              <a:t>Bondi</a:t>
            </a:r>
            <a:r>
              <a:rPr lang="en-US" dirty="0">
                <a:latin typeface="Calibri" charset="0"/>
                <a:ea typeface="ヒラギノ角ゴ Pro W3" charset="0"/>
                <a:cs typeface="ヒラギノ角ゴ Pro W3" charset="0"/>
              </a:rPr>
              <a:t> and Thomas Gold see the movie </a:t>
            </a:r>
            <a:r>
              <a:rPr lang="en-US" i="1" dirty="0">
                <a:latin typeface="Calibri" charset="0"/>
                <a:ea typeface="ヒラギノ角ゴ Pro W3" charset="0"/>
                <a:cs typeface="ヒラギノ角ゴ Pro W3" charset="0"/>
              </a:rPr>
              <a:t>The Dead of Night</a:t>
            </a:r>
            <a:r>
              <a:rPr lang="en-US" dirty="0">
                <a:latin typeface="Calibri" charset="0"/>
                <a:ea typeface="ヒラギノ角ゴ Pro W3" charset="0"/>
                <a:cs typeface="ヒラギノ角ゴ Pro W3" charset="0"/>
              </a:rPr>
              <a:t>, in which the end of the story circles back to its beginning.</a:t>
            </a:r>
          </a:p>
          <a:p>
            <a:pPr marL="628650" lvl="1" indent="-171450">
              <a:lnSpc>
                <a:spcPct val="90000"/>
              </a:lnSpc>
              <a:buFont typeface="Arial"/>
              <a:buChar char="•"/>
            </a:pPr>
            <a:r>
              <a:rPr lang="en-US" dirty="0">
                <a:latin typeface="Calibri" charset="0"/>
                <a:ea typeface="ヒラギノ角ゴ Pro W3" charset="0"/>
              </a:rPr>
              <a:t>Unchanging situations need not be static</a:t>
            </a:r>
          </a:p>
          <a:p>
            <a:pPr marL="628650" lvl="1" indent="-171450">
              <a:lnSpc>
                <a:spcPct val="90000"/>
              </a:lnSpc>
              <a:buFont typeface="Arial"/>
              <a:buChar char="•"/>
            </a:pPr>
            <a:r>
              <a:rPr lang="en-US" dirty="0">
                <a:latin typeface="Calibri" charset="0"/>
                <a:ea typeface="ヒラギノ角ゴ Pro W3" charset="0"/>
              </a:rPr>
              <a:t>New matter can be created spontaneously as the universe expands (a few hundred atoms per year per galaxy)</a:t>
            </a:r>
          </a:p>
          <a:p>
            <a:pPr marL="628650" lvl="1" indent="-171450">
              <a:lnSpc>
                <a:spcPct val="90000"/>
              </a:lnSpc>
              <a:buFont typeface="Arial"/>
              <a:buChar char="•"/>
            </a:pPr>
            <a:r>
              <a:rPr lang="en-US" dirty="0">
                <a:latin typeface="Calibri" charset="0"/>
                <a:ea typeface="ヒラギノ角ゴ Pro W3" charset="0"/>
              </a:rPr>
              <a:t>Expansion of universe and creation of new matter balanced via a negative energy.</a:t>
            </a:r>
          </a:p>
          <a:p>
            <a:pPr marL="628650" lvl="1" indent="-171450">
              <a:lnSpc>
                <a:spcPct val="90000"/>
              </a:lnSpc>
              <a:buFont typeface="Arial"/>
              <a:buChar char="•"/>
            </a:pPr>
            <a:r>
              <a:rPr lang="en-US" dirty="0">
                <a:latin typeface="Calibri" charset="0"/>
                <a:ea typeface="ヒラギノ角ゴ Pro W3" charset="0"/>
              </a:rPr>
              <a:t>The universe is constant in its overall density</a:t>
            </a:r>
          </a:p>
          <a:p>
            <a:r>
              <a:rPr lang="en-US" dirty="0">
                <a:latin typeface="Calibri" charset="0"/>
                <a:ea typeface="ヒラギノ角ゴ Pro W3" charset="0"/>
                <a:cs typeface="ヒラギノ角ゴ Pro W3" charset="0"/>
              </a:rPr>
              <a:t>Evolutionary theory:</a:t>
            </a:r>
          </a:p>
          <a:p>
            <a:r>
              <a:rPr lang="en-US" dirty="0">
                <a:latin typeface="Calibri" charset="0"/>
                <a:ea typeface="ヒラギノ角ゴ Pro W3" charset="0"/>
                <a:cs typeface="ヒラギノ角ゴ Pro W3" charset="0"/>
              </a:rPr>
              <a:t>Starting from earlier work, George Gamow &amp; Ralph </a:t>
            </a:r>
            <a:r>
              <a:rPr lang="en-US" dirty="0" err="1">
                <a:latin typeface="Calibri" charset="0"/>
                <a:ea typeface="ヒラギノ角ゴ Pro W3" charset="0"/>
                <a:cs typeface="ヒラギノ角ゴ Pro W3" charset="0"/>
              </a:rPr>
              <a:t>Alpher</a:t>
            </a:r>
            <a:r>
              <a:rPr lang="en-US" dirty="0">
                <a:latin typeface="Calibri" charset="0"/>
                <a:ea typeface="ヒラギノ角ゴ Pro W3" charset="0"/>
                <a:cs typeface="ヒラギノ角ゴ Pro W3" charset="0"/>
              </a:rPr>
              <a:t> worked out the conditions in the early universe</a:t>
            </a:r>
          </a:p>
          <a:p>
            <a:pPr marL="628650" lvl="1" indent="-171450">
              <a:buFont typeface="Arial"/>
              <a:buChar char="•"/>
            </a:pPr>
            <a:r>
              <a:rPr lang="en-US" dirty="0">
                <a:latin typeface="Calibri" charset="0"/>
                <a:ea typeface="ヒラギノ角ゴ Pro W3" charset="0"/>
              </a:rPr>
              <a:t>Universe is expanding from a state of high density and pressure.</a:t>
            </a:r>
          </a:p>
          <a:p>
            <a:pPr marL="628650" lvl="1" indent="-171450">
              <a:buFont typeface="Arial"/>
              <a:buChar char="•"/>
            </a:pPr>
            <a:r>
              <a:rPr lang="en-US" dirty="0">
                <a:latin typeface="Calibri" charset="0"/>
                <a:ea typeface="ヒラギノ角ゴ Pro W3" charset="0"/>
              </a:rPr>
              <a:t>Hydrogen &amp; Helium were formed as universe cooled.</a:t>
            </a:r>
          </a:p>
          <a:p>
            <a:pPr marL="628650" lvl="1" indent="-171450">
              <a:buFont typeface="Arial"/>
              <a:buChar char="•"/>
            </a:pPr>
            <a:r>
              <a:rPr lang="en-US" dirty="0">
                <a:latin typeface="Calibri" charset="0"/>
                <a:ea typeface="ヒラギノ角ゴ Pro W3" charset="0"/>
              </a:rPr>
              <a:t>There should be left over a background radiation with a temperature of ~ 5 Kelvin</a:t>
            </a:r>
          </a:p>
          <a:p>
            <a:pPr marL="628650" lvl="1" indent="-171450">
              <a:buFont typeface="Arial"/>
              <a:buChar char="•"/>
            </a:pPr>
            <a:r>
              <a:rPr lang="en-US" dirty="0">
                <a:latin typeface="Calibri" charset="0"/>
                <a:ea typeface="ヒラギノ角ゴ Pro W3" charset="0"/>
              </a:rPr>
              <a:t>Hoyle scoffed at this theory and coined the term </a:t>
            </a:r>
            <a:r>
              <a:rPr lang="ja-JP" altLang="en-US" dirty="0">
                <a:latin typeface="Calibri" charset="0"/>
                <a:ea typeface="ヒラギノ角ゴ Pro W3" charset="0"/>
              </a:rPr>
              <a:t>“</a:t>
            </a:r>
            <a:r>
              <a:rPr lang="en-US" dirty="0">
                <a:latin typeface="Calibri" charset="0"/>
                <a:ea typeface="ヒラギノ角ゴ Pro W3" charset="0"/>
              </a:rPr>
              <a:t>Big Bang</a:t>
            </a:r>
            <a:r>
              <a:rPr lang="ja-JP" altLang="en-US" dirty="0">
                <a:latin typeface="Calibri" charset="0"/>
                <a:ea typeface="ヒラギノ角ゴ Pro W3" charset="0"/>
              </a:rPr>
              <a:t>”</a:t>
            </a:r>
            <a:endParaRPr lang="en-US" dirty="0">
              <a:latin typeface="Calibri" charset="0"/>
              <a:ea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a:lstStyle/>
          <a:p>
            <a:r>
              <a:rPr lang="en-US" dirty="0" smtClean="0">
                <a:latin typeface="Calibri" charset="0"/>
                <a:ea typeface="ヒラギノ角ゴ Pro W3" charset="0"/>
                <a:cs typeface="ヒラギノ角ゴ Pro W3" charset="0"/>
              </a:rPr>
              <a:t>Building on </a:t>
            </a:r>
            <a:r>
              <a:rPr lang="en-US" dirty="0">
                <a:latin typeface="Calibri" charset="0"/>
                <a:ea typeface="ヒラギノ角ゴ Pro W3" charset="0"/>
                <a:cs typeface="ヒラギノ角ゴ Pro W3" charset="0"/>
              </a:rPr>
              <a:t>the knowledge </a:t>
            </a:r>
            <a:r>
              <a:rPr lang="en-US" dirty="0" smtClean="0">
                <a:latin typeface="Calibri" charset="0"/>
                <a:ea typeface="ヒラギノ角ゴ Pro W3" charset="0"/>
                <a:cs typeface="ヒラギノ角ゴ Pro W3" charset="0"/>
              </a:rPr>
              <a:t>you’ve gained </a:t>
            </a:r>
            <a:r>
              <a:rPr lang="en-US" dirty="0">
                <a:latin typeface="Calibri" charset="0"/>
                <a:ea typeface="ヒラギノ角ゴ Pro W3" charset="0"/>
                <a:cs typeface="ヒラギノ角ゴ Pro W3" charset="0"/>
              </a:rPr>
              <a:t>from reading the article on Big Bang and Steady State, we</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re going to do a different type of activity.</a:t>
            </a:r>
          </a:p>
          <a:p>
            <a:r>
              <a:rPr lang="en-US" dirty="0">
                <a:latin typeface="Calibri" charset="0"/>
                <a:ea typeface="ヒラギノ角ゴ Pro W3" charset="0"/>
                <a:cs typeface="ヒラギノ角ゴ Pro W3" charset="0"/>
              </a:rPr>
              <a:t>Officially it</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s called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What is the Evidence</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 but we affectionately know it as the </a:t>
            </a:r>
            <a:r>
              <a:rPr lang="ja-JP" altLang="en-US" dirty="0">
                <a:latin typeface="Calibri" charset="0"/>
                <a:ea typeface="ヒラギノ角ゴ Pro W3" charset="0"/>
                <a:cs typeface="ヒラギノ角ゴ Pro W3" charset="0"/>
              </a:rPr>
              <a:t>“</a:t>
            </a:r>
            <a:r>
              <a:rPr lang="en-US" dirty="0">
                <a:latin typeface="Calibri" charset="0"/>
                <a:ea typeface="ヒラギノ角ゴ Pro W3" charset="0"/>
                <a:cs typeface="ヒラギノ角ゴ Pro W3" charset="0"/>
              </a:rPr>
              <a:t>Bowl of Evidence</a:t>
            </a:r>
            <a:r>
              <a:rPr lang="ja-JP" altLang="en-US" dirty="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a:t>
            </a:r>
          </a:p>
          <a:p>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Let’s start by defining “evidence” – ask</a:t>
            </a:r>
            <a:r>
              <a:rPr lang="en-US" baseline="0" dirty="0" smtClean="0">
                <a:latin typeface="Calibri" charset="0"/>
                <a:ea typeface="ヒラギノ角ゴ Pro W3" charset="0"/>
                <a:cs typeface="ヒラギノ角ゴ Pro W3" charset="0"/>
              </a:rPr>
              <a:t> audience to define what evidence is. </a:t>
            </a:r>
          </a:p>
          <a:p>
            <a:r>
              <a:rPr lang="en-US" baseline="0" dirty="0" smtClean="0">
                <a:latin typeface="Calibri" charset="0"/>
                <a:ea typeface="ヒラギノ角ゴ Pro W3" charset="0"/>
                <a:cs typeface="ヒラギノ角ゴ Pro W3" charset="0"/>
              </a:rPr>
              <a:t>They should come up with things like: observation, something you experience first-hand, direct measurement, something you can see.</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Now, what is an “inference”?</a:t>
            </a:r>
          </a:p>
          <a:p>
            <a:r>
              <a:rPr lang="en-US" baseline="0" dirty="0" smtClean="0">
                <a:latin typeface="Calibri" charset="0"/>
                <a:ea typeface="ヒラギノ角ゴ Pro W3" charset="0"/>
                <a:cs typeface="ヒラギノ角ゴ Pro W3" charset="0"/>
              </a:rPr>
              <a:t>They should come up with things like: a conclusions based on evidence, an indirect conclusion, something that is a consequence of an observation.</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Good.  Now you will try your hand at identifying evidences and inferences using information about the two theories of the origin of the universe.  </a:t>
            </a:r>
          </a:p>
          <a:p>
            <a:endParaRPr lang="en-US" baseline="0" dirty="0" smtClean="0">
              <a:latin typeface="Calibri" charset="0"/>
              <a:ea typeface="ヒラギノ角ゴ Pro W3" charset="0"/>
              <a:cs typeface="ヒラギノ角ゴ Pro W3" charset="0"/>
            </a:endParaRPr>
          </a:p>
          <a:p>
            <a:r>
              <a:rPr lang="en-US" baseline="0" dirty="0" smtClean="0">
                <a:latin typeface="Calibri" charset="0"/>
                <a:ea typeface="ヒラギノ角ゴ Pro W3" charset="0"/>
                <a:cs typeface="ヒラギノ角ゴ Pro W3" charset="0"/>
              </a:rPr>
              <a:t>Get into groups (number of groups depends on audience and number of available card sets).  You will get a pack of cards and two sheets of paper.  Your job will be to go through the information on the cards and determine if it is a piece of evidence or an inference.  Furthermore, you will decide if the card is in support of the Big Bang theory or the Steady State theory.  Note that t</a:t>
            </a:r>
            <a:r>
              <a:rPr lang="en-US" dirty="0" smtClean="0">
                <a:latin typeface="Calibri" charset="0"/>
                <a:ea typeface="ヒラギノ角ゴ Pro W3" charset="0"/>
                <a:cs typeface="ヒラギノ角ゴ Pro W3" charset="0"/>
              </a:rPr>
              <a:t>his </a:t>
            </a:r>
            <a:r>
              <a:rPr lang="en-US" dirty="0">
                <a:latin typeface="Calibri" charset="0"/>
                <a:ea typeface="ヒラギノ角ゴ Pro W3" charset="0"/>
                <a:cs typeface="ヒラギノ角ゴ Pro W3" charset="0"/>
              </a:rPr>
              <a:t>activity does use modern data, as well as what was known in the mid-50</a:t>
            </a:r>
            <a:r>
              <a:rPr lang="ja-JP" altLang="en-US" dirty="0">
                <a:latin typeface="Calibri" charset="0"/>
                <a:ea typeface="ヒラギノ角ゴ Pro W3" charset="0"/>
                <a:cs typeface="ヒラギノ角ゴ Pro W3" charset="0"/>
              </a:rPr>
              <a:t>’</a:t>
            </a:r>
            <a:r>
              <a:rPr lang="en-US" dirty="0" smtClean="0">
                <a:latin typeface="Calibri" charset="0"/>
                <a:ea typeface="ヒラギノ角ゴ Pro W3" charset="0"/>
                <a:cs typeface="ヒラギノ角ゴ Pro W3" charset="0"/>
              </a:rPr>
              <a:t>s. </a:t>
            </a:r>
          </a:p>
          <a:p>
            <a:endParaRPr lang="en-US" dirty="0" smtClean="0">
              <a:latin typeface="Calibri" charset="0"/>
              <a:ea typeface="ヒラギノ角ゴ Pro W3" charset="0"/>
              <a:cs typeface="ヒラギノ角ゴ Pro W3" charset="0"/>
            </a:endParaRPr>
          </a:p>
          <a:p>
            <a:r>
              <a:rPr lang="en-US" dirty="0" smtClean="0">
                <a:latin typeface="Calibri" charset="0"/>
                <a:ea typeface="ヒラギノ角ゴ Pro W3" charset="0"/>
                <a:cs typeface="ヒラギノ角ゴ Pro W3" charset="0"/>
              </a:rPr>
              <a:t>Notes:</a:t>
            </a:r>
          </a:p>
          <a:p>
            <a:pPr marL="171450" indent="-171450">
              <a:buFont typeface="Wingdings" charset="0"/>
              <a:buChar char="à"/>
            </a:pPr>
            <a:r>
              <a:rPr lang="en-US" dirty="0" smtClean="0">
                <a:latin typeface="Calibri" charset="0"/>
                <a:ea typeface="ヒラギノ角ゴ Pro W3" charset="0"/>
                <a:cs typeface="ヒラギノ角ゴ Pro W3" charset="0"/>
                <a:sym typeface="Wingdings"/>
              </a:rPr>
              <a:t>There will be some information on</a:t>
            </a:r>
            <a:r>
              <a:rPr lang="en-US" baseline="0" dirty="0" smtClean="0">
                <a:latin typeface="Calibri" charset="0"/>
                <a:ea typeface="ヒラギノ角ゴ Pro W3" charset="0"/>
                <a:cs typeface="ヒラギノ角ゴ Pro W3" charset="0"/>
                <a:sym typeface="Wingdings"/>
              </a:rPr>
              <a:t> the cards that they don’t understand (like a p-field); get them to understand that they can still make the evidence versus inference determination without fully understanding the information on the card</a:t>
            </a:r>
          </a:p>
          <a:p>
            <a:pPr marL="171450" indent="-171450">
              <a:buFont typeface="Wingdings" charset="0"/>
              <a:buChar char="à"/>
            </a:pPr>
            <a:r>
              <a:rPr lang="en-US" baseline="0" dirty="0" smtClean="0">
                <a:latin typeface="Calibri" charset="0"/>
                <a:ea typeface="ヒラギノ角ゴ Pro W3" charset="0"/>
                <a:cs typeface="ヒラギノ角ゴ Pro W3" charset="0"/>
                <a:sym typeface="Wingdings"/>
              </a:rPr>
              <a:t>There are some cards with information that isn’t really relevant – like the fact that Hoyle et al developed the theory based on a movie they saw (so what!).  </a:t>
            </a:r>
          </a:p>
          <a:p>
            <a:pPr marL="171450" indent="-171450">
              <a:buFont typeface="Wingdings" charset="0"/>
              <a:buChar char="à"/>
            </a:pPr>
            <a:endParaRPr lang="en-US" baseline="0" dirty="0" smtClean="0">
              <a:latin typeface="Calibri" charset="0"/>
              <a:ea typeface="ヒラギノ角ゴ Pro W3" charset="0"/>
              <a:cs typeface="ヒラギノ角ゴ Pro W3" charset="0"/>
              <a:sym typeface="Wingdings"/>
            </a:endParaRPr>
          </a:p>
          <a:p>
            <a:pPr marL="171450" indent="-171450">
              <a:buFont typeface="Wingdings" charset="0"/>
              <a:buChar char="à"/>
            </a:pPr>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a:p>
            <a:endParaRPr lang="en-US" dirty="0">
              <a:latin typeface="Calibri" charset="0"/>
              <a:ea typeface="ヒラギノ角ゴ Pro W3" charset="0"/>
              <a:cs typeface="ヒラギノ角ゴ Pro W3"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075" name="Rectangle 3"/>
          <p:cNvSpPr>
            <a:spLocks noGrp="1" noChangeArrowheads="1"/>
          </p:cNvSpPr>
          <p:nvPr>
            <p:ph type="ctrTitle"/>
          </p:nvPr>
        </p:nvSpPr>
        <p:spPr>
          <a:xfrm>
            <a:off x="666985" y="818444"/>
            <a:ext cx="7772400" cy="1919111"/>
          </a:xfrm>
          <a:solidFill>
            <a:srgbClr val="BACEFF"/>
          </a:solidFill>
          <a:ln>
            <a:solidFill>
              <a:srgbClr val="052074"/>
            </a:solidFill>
          </a:ln>
          <a:effectLst>
            <a:softEdge rad="50800"/>
          </a:effectLst>
        </p:spPr>
        <p:txBody>
          <a:bodyPr/>
          <a:lstStyle>
            <a:lvl1pPr>
              <a:defRPr/>
            </a:lvl1pPr>
          </a:lstStyle>
          <a:p>
            <a:r>
              <a:rPr lang="en-US" altLang="ja-JP" smtClean="0"/>
              <a:t>Click to edit Master title style</a:t>
            </a:r>
            <a:endParaRPr lang="en-US" altLang="ja-JP" dirty="0"/>
          </a:p>
        </p:txBody>
      </p:sp>
      <p:sp>
        <p:nvSpPr>
          <p:cNvPr id="3076" name="Rectangle 4"/>
          <p:cNvSpPr>
            <a:spLocks noGrp="1" noChangeArrowheads="1"/>
          </p:cNvSpPr>
          <p:nvPr>
            <p:ph type="subTitle" idx="1"/>
          </p:nvPr>
        </p:nvSpPr>
        <p:spPr>
          <a:xfrm>
            <a:off x="1371600" y="3886200"/>
            <a:ext cx="6400800" cy="1752600"/>
          </a:xfrm>
          <a:solidFill>
            <a:srgbClr val="BACEFF"/>
          </a:solidFill>
          <a:effectLst>
            <a:softEdge rad="50800"/>
          </a:effectLst>
        </p:spPr>
        <p:txBody>
          <a:bodyPr/>
          <a:lstStyle>
            <a:lvl1pPr marL="0" indent="0" algn="ctr">
              <a:buFontTx/>
              <a:buNone/>
              <a:defRPr/>
            </a:lvl1pPr>
          </a:lstStyle>
          <a:p>
            <a:r>
              <a:rPr lang="en-US" altLang="ja-JP" smtClean="0"/>
              <a:t>Click to edit Master subtitle style</a:t>
            </a:r>
            <a:endParaRPr lang="en-US" altLang="ja-JP" dirty="0"/>
          </a:p>
        </p:txBody>
      </p:sp>
      <p:sp>
        <p:nvSpPr>
          <p:cNvPr id="5" name="Rectangle 5"/>
          <p:cNvSpPr>
            <a:spLocks noGrp="1" noChangeArrowheads="1"/>
          </p:cNvSpPr>
          <p:nvPr>
            <p:ph type="dt" sz="half" idx="10"/>
          </p:nvPr>
        </p:nvSpPr>
        <p:spPr/>
        <p:txBody>
          <a:bodyPr/>
          <a:lstStyle>
            <a:lvl1pPr>
              <a:defRPr>
                <a:solidFill>
                  <a:srgbClr val="052074"/>
                </a:solidFill>
              </a:defRPr>
            </a:lvl1pPr>
          </a:lstStyle>
          <a:p>
            <a:fld id="{AF27B2F0-8504-5045-B6A7-9F48557BBC0E}" type="datetimeFigureOut">
              <a:rPr lang="en-US" smtClean="0"/>
              <a:t>3/13/14</a:t>
            </a:fld>
            <a:endParaRPr lang="en-US"/>
          </a:p>
        </p:txBody>
      </p:sp>
      <p:sp>
        <p:nvSpPr>
          <p:cNvPr id="6" name="Rectangle 6"/>
          <p:cNvSpPr>
            <a:spLocks noGrp="1" noChangeArrowheads="1"/>
          </p:cNvSpPr>
          <p:nvPr>
            <p:ph type="ftr" sz="quarter" idx="11"/>
          </p:nvPr>
        </p:nvSpPr>
        <p:spPr/>
        <p:txBody>
          <a:bodyPr/>
          <a:lstStyle>
            <a:lvl1pPr>
              <a:defRPr>
                <a:solidFill>
                  <a:srgbClr val="052074"/>
                </a:solidFill>
              </a:defRPr>
            </a:lvl1pPr>
          </a:lstStyle>
          <a:p>
            <a:endParaRPr lang="en-US"/>
          </a:p>
        </p:txBody>
      </p:sp>
      <p:sp>
        <p:nvSpPr>
          <p:cNvPr id="7" name="Rectangle 7"/>
          <p:cNvSpPr>
            <a:spLocks noGrp="1" noChangeArrowheads="1"/>
          </p:cNvSpPr>
          <p:nvPr>
            <p:ph type="sldNum" sz="quarter" idx="12"/>
          </p:nvPr>
        </p:nvSpPr>
        <p:spPr/>
        <p:txBody>
          <a:bodyPr/>
          <a:lstStyle>
            <a:lvl1pPr>
              <a:defRPr>
                <a:solidFill>
                  <a:srgbClr val="052074"/>
                </a:solidFill>
              </a:defRPr>
            </a:lvl1pPr>
          </a:lstStyle>
          <a:p>
            <a:fld id="{73D73922-6887-9548-898F-6361ADC35DEF}"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Content Placeholder 2"/>
          <p:cNvSpPr>
            <a:spLocks noGrp="1"/>
          </p:cNvSpPr>
          <p:nvPr>
            <p:ph sz="half" idx="1"/>
          </p:nvPr>
        </p:nvSpPr>
        <p:spPr>
          <a:xfrm>
            <a:off x="792411" y="1981199"/>
            <a:ext cx="7576254"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3185" y="573852"/>
            <a:ext cx="2722328" cy="86124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573852"/>
            <a:ext cx="4816357" cy="572911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43185" y="1435101"/>
            <a:ext cx="2722328" cy="485845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80814" y="609600"/>
            <a:ext cx="558188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2" name="Picture 8"/>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Rectangle 5"/>
          <p:cNvSpPr>
            <a:spLocks noGrp="1" noChangeArrowheads="1"/>
          </p:cNvSpPr>
          <p:nvPr>
            <p:ph type="dt" sz="half" idx="10"/>
          </p:nvPr>
        </p:nvSpPr>
        <p:spPr/>
        <p:txBody>
          <a:bodyPr/>
          <a:lstStyle>
            <a:lvl1pPr>
              <a:defRPr>
                <a:solidFill>
                  <a:srgbClr val="052074"/>
                </a:solidFill>
              </a:defRPr>
            </a:lvl1pPr>
          </a:lstStyle>
          <a:p>
            <a:fld id="{AF27B2F0-8504-5045-B6A7-9F48557BBC0E}" type="datetimeFigureOut">
              <a:rPr lang="en-US" smtClean="0"/>
              <a:t>3/13/14</a:t>
            </a:fld>
            <a:endParaRPr lang="en-US"/>
          </a:p>
        </p:txBody>
      </p:sp>
      <p:sp>
        <p:nvSpPr>
          <p:cNvPr id="4" name="Rectangle 6"/>
          <p:cNvSpPr>
            <a:spLocks noGrp="1" noChangeArrowheads="1"/>
          </p:cNvSpPr>
          <p:nvPr>
            <p:ph type="ftr" sz="quarter" idx="11"/>
          </p:nvPr>
        </p:nvSpPr>
        <p:spPr/>
        <p:txBody>
          <a:bodyPr/>
          <a:lstStyle>
            <a:lvl1pPr>
              <a:defRPr>
                <a:solidFill>
                  <a:srgbClr val="052074"/>
                </a:solidFill>
              </a:defRPr>
            </a:lvl1pPr>
          </a:lstStyle>
          <a:p>
            <a:endParaRPr lang="en-US"/>
          </a:p>
        </p:txBody>
      </p:sp>
      <p:sp>
        <p:nvSpPr>
          <p:cNvPr id="5" name="Rectangle 7"/>
          <p:cNvSpPr>
            <a:spLocks noGrp="1" noChangeArrowheads="1"/>
          </p:cNvSpPr>
          <p:nvPr>
            <p:ph type="sldNum" sz="quarter" idx="12"/>
          </p:nvPr>
        </p:nvSpPr>
        <p:spPr/>
        <p:txBody>
          <a:bodyPr/>
          <a:lstStyle>
            <a:lvl1pPr>
              <a:defRPr>
                <a:solidFill>
                  <a:srgbClr val="052074"/>
                </a:solidFill>
              </a:defRPr>
            </a:lvl1pPr>
          </a:lstStyle>
          <a:p>
            <a:fld id="{73D73922-6887-9548-898F-6361ADC35DE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400" b="0" i="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386" y="1981200"/>
            <a:ext cx="3733800" cy="42747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743186" y="1981199"/>
            <a:ext cx="3771428" cy="428413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386" y="1981200"/>
            <a:ext cx="3733800" cy="1976332"/>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8" name="Content Placeholder 3"/>
          <p:cNvSpPr>
            <a:spLocks noGrp="1"/>
          </p:cNvSpPr>
          <p:nvPr>
            <p:ph sz="half" idx="13"/>
          </p:nvPr>
        </p:nvSpPr>
        <p:spPr>
          <a:xfrm>
            <a:off x="4629386" y="4164269"/>
            <a:ext cx="3733800" cy="2101063"/>
          </a:xfr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Rectangle 4"/>
          <p:cNvSpPr>
            <a:spLocks noGrp="1" noChangeArrowheads="1"/>
          </p:cNvSpPr>
          <p:nvPr>
            <p:ph type="dt" sz="half" idx="14"/>
          </p:nvPr>
        </p:nvSpPr>
        <p:spPr>
          <a:ln/>
        </p:spPr>
        <p:txBody>
          <a:bodyPr/>
          <a:lstStyle>
            <a:lvl1pPr>
              <a:defRPr/>
            </a:lvl1pPr>
          </a:lstStyle>
          <a:p>
            <a:fld id="{AF27B2F0-8504-5045-B6A7-9F48557BBC0E}" type="datetimeFigureOut">
              <a:rPr lang="en-US" smtClean="0"/>
              <a:t>3/13/14</a:t>
            </a:fld>
            <a:endParaRPr lang="en-US"/>
          </a:p>
        </p:txBody>
      </p:sp>
      <p:sp>
        <p:nvSpPr>
          <p:cNvPr id="7" name="Rectangle 5"/>
          <p:cNvSpPr>
            <a:spLocks noGrp="1" noChangeArrowheads="1"/>
          </p:cNvSpPr>
          <p:nvPr>
            <p:ph type="ftr" sz="quarter" idx="15"/>
          </p:nvPr>
        </p:nvSpPr>
        <p:spPr>
          <a:ln/>
        </p:spPr>
        <p:txBody>
          <a:bodyPr/>
          <a:lstStyle>
            <a:lvl1pPr>
              <a:defRPr/>
            </a:lvl1pPr>
          </a:lstStyle>
          <a:p>
            <a:endParaRPr lang="en-US"/>
          </a:p>
        </p:txBody>
      </p:sp>
      <p:sp>
        <p:nvSpPr>
          <p:cNvPr id="9" name="Rectangle 6"/>
          <p:cNvSpPr>
            <a:spLocks noGrp="1" noChangeArrowheads="1"/>
          </p:cNvSpPr>
          <p:nvPr>
            <p:ph type="sldNum" sz="quarter" idx="16"/>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6740" y="508000"/>
            <a:ext cx="7779927" cy="909638"/>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62000" y="1535113"/>
            <a:ext cx="37542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62000" y="2174875"/>
            <a:ext cx="3754202" cy="40998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6211" y="1535113"/>
            <a:ext cx="374638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6212" y="2174875"/>
            <a:ext cx="3746382" cy="41092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AF27B2F0-8504-5045-B6A7-9F48557BBC0E}" type="datetimeFigureOut">
              <a:rPr lang="en-US" smtClean="0"/>
              <a:t>3/13/14</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73D73922-6887-9548-898F-6361ADC35DE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7"/>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ja-JP" smtClean="0"/>
              <a:t>Click to edit Master title style</a:t>
            </a:r>
            <a:endParaRPr lang="en-US" altLang="ja-JP"/>
          </a:p>
        </p:txBody>
      </p:sp>
      <p:sp>
        <p:nvSpPr>
          <p:cNvPr id="1028" name="Rectangle 3"/>
          <p:cNvSpPr>
            <a:spLocks noGrp="1" noChangeArrowheads="1"/>
          </p:cNvSpPr>
          <p:nvPr>
            <p:ph type="body" idx="1"/>
          </p:nvPr>
        </p:nvSpPr>
        <p:spPr bwMode="auto">
          <a:xfrm>
            <a:off x="752475" y="1981200"/>
            <a:ext cx="7648575" cy="4311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ja-JP" dirty="0"/>
              <a:t>Click to edit Master text styles</a:t>
            </a:r>
          </a:p>
          <a:p>
            <a:pPr lvl="1"/>
            <a:r>
              <a:rPr lang="en-US" altLang="ja-JP" dirty="0"/>
              <a:t> Second level</a:t>
            </a:r>
          </a:p>
          <a:p>
            <a:pPr lvl="2"/>
            <a:r>
              <a:rPr lang="en-US" altLang="ja-JP" dirty="0"/>
              <a:t> Third level</a:t>
            </a:r>
          </a:p>
          <a:p>
            <a:pPr lvl="3"/>
            <a:r>
              <a:rPr lang="en-US" altLang="ja-JP" dirty="0"/>
              <a:t> Fourth level</a:t>
            </a:r>
          </a:p>
          <a:p>
            <a:pPr lvl="4"/>
            <a:r>
              <a:rPr lang="en-US" altLang="ja-JP" dirty="0"/>
              <a:t> Fifth level</a:t>
            </a:r>
          </a:p>
        </p:txBody>
      </p:sp>
      <p:sp>
        <p:nvSpPr>
          <p:cNvPr id="2" name="Rectangle 4"/>
          <p:cNvSpPr>
            <a:spLocks noGrp="1" noChangeArrowheads="1"/>
          </p:cNvSpPr>
          <p:nvPr>
            <p:ph type="dt" sz="half" idx="2"/>
          </p:nvPr>
        </p:nvSpPr>
        <p:spPr bwMode="auto">
          <a:xfrm>
            <a:off x="149225" y="6397625"/>
            <a:ext cx="19050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ea typeface="+mn-ea"/>
                <a:cs typeface="+mn-cs"/>
              </a:defRPr>
            </a:lvl1pPr>
          </a:lstStyle>
          <a:p>
            <a:fld id="{AF27B2F0-8504-5045-B6A7-9F48557BBC0E}" type="datetimeFigureOut">
              <a:rPr lang="en-US" smtClean="0"/>
              <a:t>3/13/14</a:t>
            </a:fld>
            <a:endParaRPr lang="en-US"/>
          </a:p>
        </p:txBody>
      </p:sp>
      <p:sp>
        <p:nvSpPr>
          <p:cNvPr id="1029" name="Rectangle 5"/>
          <p:cNvSpPr>
            <a:spLocks noGrp="1" noChangeArrowheads="1"/>
          </p:cNvSpPr>
          <p:nvPr>
            <p:ph type="ftr" sz="quarter" idx="3"/>
          </p:nvPr>
        </p:nvSpPr>
        <p:spPr bwMode="auto">
          <a:xfrm>
            <a:off x="2173288" y="6407150"/>
            <a:ext cx="4806950" cy="2984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ea typeface="+mn-ea"/>
                <a:cs typeface="+mn-cs"/>
              </a:defRPr>
            </a:lvl1pPr>
          </a:lstStyle>
          <a:p>
            <a:endParaRPr lang="en-US"/>
          </a:p>
        </p:txBody>
      </p:sp>
      <p:sp>
        <p:nvSpPr>
          <p:cNvPr id="1030" name="Rectangle 6"/>
          <p:cNvSpPr>
            <a:spLocks noGrp="1" noChangeArrowheads="1"/>
          </p:cNvSpPr>
          <p:nvPr>
            <p:ph type="sldNum" sz="quarter" idx="4"/>
          </p:nvPr>
        </p:nvSpPr>
        <p:spPr bwMode="auto">
          <a:xfrm>
            <a:off x="7118350" y="6407150"/>
            <a:ext cx="1905000" cy="3175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ea typeface="+mn-ea"/>
                <a:cs typeface="+mn-cs"/>
              </a:defRPr>
            </a:lvl1pPr>
          </a:lstStyle>
          <a:p>
            <a:fld id="{73D73922-6887-9548-898F-6361ADC35DE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iming>
    <p:tnLst>
      <p:par>
        <p:cTn xmlns:p14="http://schemas.microsoft.com/office/powerpoint/2010/main" id="1" dur="indefinite" restart="never" nodeType="tmRoot"/>
      </p:par>
    </p:tnLst>
  </p:timing>
  <p:txStyles>
    <p:titleStyle>
      <a:lvl1pPr algn="ctr" rtl="0" eaLnBrk="1" fontAlgn="base" hangingPunct="1">
        <a:spcBef>
          <a:spcPct val="0"/>
        </a:spcBef>
        <a:spcAft>
          <a:spcPct val="0"/>
        </a:spcAft>
        <a:defRPr kumimoji="1" sz="4400">
          <a:solidFill>
            <a:srgbClr val="052074"/>
          </a:solidFill>
          <a:latin typeface="+mj-lt"/>
          <a:ea typeface="+mj-ea"/>
          <a:cs typeface="+mj-cs"/>
        </a:defRPr>
      </a:lvl1pPr>
      <a:lvl2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2pPr>
      <a:lvl3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3pPr>
      <a:lvl4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4pPr>
      <a:lvl5pPr algn="ctr" rtl="0" eaLnBrk="1" fontAlgn="base" hangingPunct="1">
        <a:spcBef>
          <a:spcPct val="0"/>
        </a:spcBef>
        <a:spcAft>
          <a:spcPct val="0"/>
        </a:spcAft>
        <a:defRPr kumimoji="1" sz="4400">
          <a:solidFill>
            <a:srgbClr val="052074"/>
          </a:solidFill>
          <a:latin typeface="Arial" pitchFamily="-112" charset="0"/>
          <a:ea typeface="ヒラギノ角ゴ Pro W6" pitchFamily="1" charset="-128"/>
          <a:cs typeface="ヒラギノ角ゴ Pro W6" pitchFamily="1" charset="-128"/>
        </a:defRPr>
      </a:lvl5pPr>
      <a:lvl6pPr marL="4572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6pPr>
      <a:lvl7pPr marL="9144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7pPr>
      <a:lvl8pPr marL="13716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8pPr>
      <a:lvl9pPr marL="1828800" algn="ctr" rtl="0" eaLnBrk="1" fontAlgn="base" hangingPunct="1">
        <a:spcBef>
          <a:spcPct val="0"/>
        </a:spcBef>
        <a:spcAft>
          <a:spcPct val="0"/>
        </a:spcAft>
        <a:defRPr kumimoji="1" sz="4400">
          <a:solidFill>
            <a:schemeClr val="tx2"/>
          </a:solidFill>
          <a:latin typeface="Arial" pitchFamily="-112" charset="0"/>
          <a:ea typeface="ヒラギノ角ゴ Pro W6" pitchFamily="1" charset="-128"/>
          <a:cs typeface="ヒラギノ角ゴ Pro W6" pitchFamily="1" charset="-128"/>
        </a:defRPr>
      </a:lvl9pPr>
    </p:titleStyle>
    <p:bodyStyle>
      <a:lvl1pPr marL="342900" indent="-342900" algn="l" rtl="0" eaLnBrk="1" fontAlgn="base" hangingPunct="1">
        <a:spcBef>
          <a:spcPct val="20000"/>
        </a:spcBef>
        <a:spcAft>
          <a:spcPct val="0"/>
        </a:spcAft>
        <a:buFont typeface="Arial" pitchFamily="-107" charset="0"/>
        <a:buChar char="•"/>
        <a:defRPr kumimoji="1" sz="3200">
          <a:solidFill>
            <a:srgbClr val="052074"/>
          </a:solidFill>
          <a:latin typeface="+mn-lt"/>
          <a:ea typeface="+mn-ea"/>
          <a:cs typeface="+mn-cs"/>
        </a:defRPr>
      </a:lvl1pPr>
      <a:lvl2pPr marL="742950" indent="-285750" algn="l" rtl="0" eaLnBrk="1" fontAlgn="base" hangingPunct="1">
        <a:spcBef>
          <a:spcPct val="20000"/>
        </a:spcBef>
        <a:spcAft>
          <a:spcPct val="0"/>
        </a:spcAft>
        <a:buFont typeface="Wingdings" charset="2"/>
        <a:buChar char="§"/>
        <a:defRPr kumimoji="1" sz="2800">
          <a:solidFill>
            <a:srgbClr val="052074"/>
          </a:solidFill>
          <a:latin typeface="+mn-lt"/>
          <a:ea typeface="+mn-ea"/>
          <a:cs typeface="+mn-cs"/>
        </a:defRPr>
      </a:lvl2pPr>
      <a:lvl3pPr marL="1143000" indent="-228600" algn="l" rtl="0" eaLnBrk="1" fontAlgn="base" hangingPunct="1">
        <a:spcBef>
          <a:spcPct val="20000"/>
        </a:spcBef>
        <a:spcAft>
          <a:spcPct val="0"/>
        </a:spcAft>
        <a:buFont typeface="Courier New"/>
        <a:buChar char="o"/>
        <a:defRPr kumimoji="1" sz="2400">
          <a:solidFill>
            <a:srgbClr val="052074"/>
          </a:solidFill>
          <a:latin typeface="+mn-lt"/>
          <a:ea typeface="+mn-ea"/>
          <a:cs typeface="+mn-cs"/>
        </a:defRPr>
      </a:lvl3pPr>
      <a:lvl4pPr marL="1600200" indent="-228600" algn="l" rtl="0" eaLnBrk="1" fontAlgn="base" hangingPunct="1">
        <a:spcBef>
          <a:spcPct val="20000"/>
        </a:spcBef>
        <a:spcAft>
          <a:spcPct val="0"/>
        </a:spcAft>
        <a:buChar char="–"/>
        <a:defRPr kumimoji="1" sz="2000">
          <a:solidFill>
            <a:srgbClr val="052074"/>
          </a:solidFill>
          <a:latin typeface="+mn-lt"/>
          <a:ea typeface="+mn-ea"/>
          <a:cs typeface="+mn-cs"/>
        </a:defRPr>
      </a:lvl4pPr>
      <a:lvl5pPr marL="2057400" indent="-228600" algn="l" rtl="0" eaLnBrk="1" fontAlgn="base" hangingPunct="1">
        <a:spcBef>
          <a:spcPct val="20000"/>
        </a:spcBef>
        <a:spcAft>
          <a:spcPct val="0"/>
        </a:spcAft>
        <a:buChar char="»"/>
        <a:defRPr kumimoji="1" sz="2000">
          <a:solidFill>
            <a:srgbClr val="052074"/>
          </a:solidFill>
          <a:latin typeface="+mn-lt"/>
          <a:ea typeface="+mn-ea"/>
          <a:cs typeface="+mn-cs"/>
        </a:defRPr>
      </a:lvl5pPr>
      <a:lvl6pPr marL="2514600" indent="-228600" algn="l" rtl="0" eaLnBrk="1" fontAlgn="base" hangingPunct="1">
        <a:spcBef>
          <a:spcPct val="20000"/>
        </a:spcBef>
        <a:spcAft>
          <a:spcPct val="0"/>
        </a:spcAft>
        <a:buChar char="»"/>
        <a:defRPr kumimoji="1" sz="2000">
          <a:solidFill>
            <a:schemeClr val="tx1"/>
          </a:solidFill>
          <a:latin typeface="+mn-lt"/>
          <a:ea typeface="+mn-ea"/>
          <a:cs typeface="+mn-cs"/>
        </a:defRPr>
      </a:lvl6pPr>
      <a:lvl7pPr marL="2971800" indent="-228600" algn="l" rtl="0" eaLnBrk="1" fontAlgn="base" hangingPunct="1">
        <a:spcBef>
          <a:spcPct val="20000"/>
        </a:spcBef>
        <a:spcAft>
          <a:spcPct val="0"/>
        </a:spcAft>
        <a:buChar char="»"/>
        <a:defRPr kumimoji="1" sz="2000">
          <a:solidFill>
            <a:schemeClr val="tx1"/>
          </a:solidFill>
          <a:latin typeface="+mn-lt"/>
          <a:ea typeface="+mn-ea"/>
          <a:cs typeface="+mn-cs"/>
        </a:defRPr>
      </a:lvl7pPr>
      <a:lvl8pPr marL="3429000" indent="-228600" algn="l" rtl="0" eaLnBrk="1" fontAlgn="base" hangingPunct="1">
        <a:spcBef>
          <a:spcPct val="20000"/>
        </a:spcBef>
        <a:spcAft>
          <a:spcPct val="0"/>
        </a:spcAft>
        <a:buChar char="»"/>
        <a:defRPr kumimoji="1" sz="2000">
          <a:solidFill>
            <a:schemeClr val="tx1"/>
          </a:solidFill>
          <a:latin typeface="+mn-lt"/>
          <a:ea typeface="+mn-ea"/>
          <a:cs typeface="+mn-cs"/>
        </a:defRPr>
      </a:lvl8pPr>
      <a:lvl9pPr marL="3886200" indent="-228600" algn="l" rtl="0" eaLnBrk="1" fontAlgn="base" hangingPunct="1">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4" Type="http://schemas.openxmlformats.org/officeDocument/2006/relationships/notesSlide" Target="../notesSlides/notesSlide16.xml"/><Relationship Id="rId5" Type="http://schemas.openxmlformats.org/officeDocument/2006/relationships/image" Target="../media/image18.png"/><Relationship Id="rId1" Type="http://schemas.microsoft.com/office/2007/relationships/media" Target="file://localhost/Users/bmattson/Documents/Outreach/CosmicTimes/Workshops,%20Etc./Workshops/2010/2010March_COTL/expanding_univ.mov" TargetMode="External"/><Relationship Id="rId2" Type="http://schemas.openxmlformats.org/officeDocument/2006/relationships/video" Target="file://localhost/Users/bmattson/Documents/Outreach/CosmicTimes/Workshops,%20Etc./Workshops/2010/2010March_COTL/expanding_univ.mov"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hyperlink" Target="http://cosmictimes.gsfc.nasa.gov/" TargetMode="External"/><Relationship Id="rId4" Type="http://schemas.openxmlformats.org/officeDocument/2006/relationships/image" Target="../media/image3.jpg"/><Relationship Id="rId5"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jpg"/><Relationship Id="rId3" Type="http://schemas.openxmlformats.org/officeDocument/2006/relationships/image" Target="../media/image2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hyperlink" Target="http://cosmictimes.gsfc.nasa.gov/" TargetMode="External"/><Relationship Id="rId4" Type="http://schemas.openxmlformats.org/officeDocument/2006/relationships/image" Target="../media/image3.jpg"/><Relationship Id="rId5" Type="http://schemas.openxmlformats.org/officeDocument/2006/relationships/image" Target="../media/image19.jpe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Extra! Extra!</a:t>
            </a:r>
            <a:br>
              <a:rPr lang="en-US" dirty="0" smtClean="0"/>
            </a:br>
            <a:r>
              <a:rPr lang="en-US" dirty="0" smtClean="0"/>
              <a:t>Read All About the Universe!</a:t>
            </a:r>
            <a:endParaRPr lang="en-US" dirty="0"/>
          </a:p>
        </p:txBody>
      </p:sp>
      <p:sp>
        <p:nvSpPr>
          <p:cNvPr id="3" name="Subtitle 2"/>
          <p:cNvSpPr>
            <a:spLocks noGrp="1"/>
          </p:cNvSpPr>
          <p:nvPr>
            <p:ph type="subTitle" idx="1"/>
          </p:nvPr>
        </p:nvSpPr>
        <p:spPr/>
        <p:txBody>
          <a:bodyPr>
            <a:noAutofit/>
          </a:bodyPr>
          <a:lstStyle/>
          <a:p>
            <a:r>
              <a:rPr lang="en-US" sz="2400" dirty="0" smtClean="0"/>
              <a:t>Barb Mattson, PhD (USRA/NASA/GSFC)</a:t>
            </a:r>
          </a:p>
          <a:p>
            <a:r>
              <a:rPr lang="en-US" sz="2400" dirty="0" smtClean="0"/>
              <a:t>Sara Mitchell (</a:t>
            </a:r>
            <a:r>
              <a:rPr lang="en-US" sz="2400" dirty="0" err="1" smtClean="0"/>
              <a:t>Syneren</a:t>
            </a:r>
            <a:r>
              <a:rPr lang="en-US" sz="2400" dirty="0" smtClean="0"/>
              <a:t>/NASA/GSFC)</a:t>
            </a:r>
          </a:p>
          <a:p>
            <a:r>
              <a:rPr lang="en-US" sz="1800" dirty="0" smtClean="0"/>
              <a:t>Teaching and Learning 2014</a:t>
            </a:r>
          </a:p>
          <a:p>
            <a:r>
              <a:rPr lang="en-US" sz="1800" dirty="0" smtClean="0"/>
              <a:t>March 14, 2014 (Happy Pi Day!)</a:t>
            </a:r>
          </a:p>
          <a:p>
            <a:endParaRPr lang="en-US" dirty="0" smtClean="0"/>
          </a:p>
          <a:p>
            <a:endParaRPr lang="en-US" dirty="0"/>
          </a:p>
        </p:txBody>
      </p:sp>
    </p:spTree>
    <p:extLst>
      <p:ext uri="{BB962C8B-B14F-4D97-AF65-F5344CB8AC3E}">
        <p14:creationId xmlns:p14="http://schemas.microsoft.com/office/powerpoint/2010/main" val="37813217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dirty="0">
                <a:latin typeface="Arial" charset="0"/>
                <a:ea typeface="ヒラギノ角ゴ Pro W6" charset="0"/>
                <a:cs typeface="ヒラギノ角ゴ Pro W6" charset="0"/>
              </a:rPr>
              <a:t>Summarize </a:t>
            </a:r>
            <a:r>
              <a:rPr lang="en-US" dirty="0" smtClean="0">
                <a:latin typeface="Arial" charset="0"/>
                <a:ea typeface="ヒラギノ角ゴ Pro W6" charset="0"/>
                <a:cs typeface="ヒラギノ角ゴ Pro W6" charset="0"/>
              </a:rPr>
              <a:t>the Article</a:t>
            </a:r>
            <a:endParaRPr lang="en-US" dirty="0">
              <a:latin typeface="Arial" charset="0"/>
              <a:ea typeface="ヒラギノ角ゴ Pro W6" charset="0"/>
              <a:cs typeface="ヒラギノ角ゴ Pro W6" charset="0"/>
            </a:endParaRPr>
          </a:p>
        </p:txBody>
      </p:sp>
      <p:sp>
        <p:nvSpPr>
          <p:cNvPr id="2" name="Text Placeholder 1"/>
          <p:cNvSpPr>
            <a:spLocks noGrp="1"/>
          </p:cNvSpPr>
          <p:nvPr>
            <p:ph type="body" idx="1"/>
          </p:nvPr>
        </p:nvSpPr>
        <p:spPr>
          <a:xfrm>
            <a:off x="762000" y="1417638"/>
            <a:ext cx="3754201" cy="639762"/>
          </a:xfrm>
        </p:spPr>
        <p:txBody>
          <a:bodyPr/>
          <a:lstStyle/>
          <a:p>
            <a:r>
              <a:rPr lang="en-US" dirty="0" smtClean="0"/>
              <a:t>Steady State Universe</a:t>
            </a:r>
            <a:endParaRPr lang="en-US" dirty="0"/>
          </a:p>
        </p:txBody>
      </p:sp>
      <p:sp>
        <p:nvSpPr>
          <p:cNvPr id="35843" name="Rectangle 3"/>
          <p:cNvSpPr>
            <a:spLocks noGrp="1" noChangeArrowheads="1"/>
          </p:cNvSpPr>
          <p:nvPr>
            <p:ph sz="half" idx="2"/>
          </p:nvPr>
        </p:nvSpPr>
        <p:spPr>
          <a:xfrm>
            <a:off x="762000" y="2057400"/>
            <a:ext cx="3754202" cy="4099866"/>
          </a:xfrm>
        </p:spPr>
        <p:txBody>
          <a:bodyPr/>
          <a:lstStyle/>
          <a:p>
            <a:pPr>
              <a:lnSpc>
                <a:spcPct val="90000"/>
              </a:lnSpc>
            </a:pPr>
            <a:r>
              <a:rPr lang="en-US" sz="2000" dirty="0">
                <a:latin typeface="Arial" charset="0"/>
                <a:ea typeface="ヒラギノ角ゴ Pro W3" charset="0"/>
                <a:cs typeface="ヒラギノ角ゴ Pro W3" charset="0"/>
              </a:rPr>
              <a:t>Unchanging situations need not be static</a:t>
            </a:r>
          </a:p>
          <a:p>
            <a:pPr>
              <a:lnSpc>
                <a:spcPct val="90000"/>
              </a:lnSpc>
            </a:pPr>
            <a:r>
              <a:rPr lang="en-US" sz="2000" dirty="0">
                <a:latin typeface="Arial" charset="0"/>
                <a:ea typeface="ヒラギノ角ゴ Pro W3" charset="0"/>
                <a:cs typeface="ヒラギノ角ゴ Pro W3" charset="0"/>
              </a:rPr>
              <a:t>New matter can be created spontaneously as </a:t>
            </a:r>
            <a:r>
              <a:rPr lang="en-US" sz="2000" dirty="0" smtClean="0">
                <a:latin typeface="Arial" charset="0"/>
                <a:ea typeface="ヒラギノ角ゴ Pro W3" charset="0"/>
                <a:cs typeface="ヒラギノ角ゴ Pro W3" charset="0"/>
              </a:rPr>
              <a:t>the universe </a:t>
            </a:r>
            <a:r>
              <a:rPr lang="en-US" sz="2000" dirty="0">
                <a:latin typeface="Arial" charset="0"/>
                <a:ea typeface="ヒラギノ角ゴ Pro W3" charset="0"/>
                <a:cs typeface="ヒラギノ角ゴ Pro W3" charset="0"/>
              </a:rPr>
              <a:t>expands (a few hundred atoms per year per galaxy)</a:t>
            </a:r>
          </a:p>
          <a:p>
            <a:pPr>
              <a:lnSpc>
                <a:spcPct val="90000"/>
              </a:lnSpc>
            </a:pPr>
            <a:r>
              <a:rPr lang="en-US" sz="2000" dirty="0" smtClean="0">
                <a:latin typeface="Arial" charset="0"/>
                <a:ea typeface="ヒラギノ角ゴ Pro W3" charset="0"/>
                <a:cs typeface="ヒラギノ角ゴ Pro W3" charset="0"/>
              </a:rPr>
              <a:t>The </a:t>
            </a:r>
            <a:r>
              <a:rPr lang="en-US" sz="2000" dirty="0">
                <a:latin typeface="Arial" charset="0"/>
                <a:ea typeface="ヒラギノ角ゴ Pro W3" charset="0"/>
                <a:cs typeface="ヒラギノ角ゴ Pro W3" charset="0"/>
              </a:rPr>
              <a:t>universe is constant in its overall density</a:t>
            </a:r>
            <a:endParaRPr lang="en-US" sz="2000" dirty="0">
              <a:latin typeface="Arial" charset="0"/>
              <a:ea typeface="ヒラギノ角ゴ Pro W3" charset="0"/>
              <a:cs typeface="ヒラギノ角ゴ Pro W3" charset="0"/>
            </a:endParaRPr>
          </a:p>
        </p:txBody>
      </p:sp>
      <p:sp>
        <p:nvSpPr>
          <p:cNvPr id="3" name="Text Placeholder 2"/>
          <p:cNvSpPr>
            <a:spLocks noGrp="1"/>
          </p:cNvSpPr>
          <p:nvPr>
            <p:ph type="body" sz="quarter" idx="3"/>
          </p:nvPr>
        </p:nvSpPr>
        <p:spPr>
          <a:xfrm>
            <a:off x="4516202" y="1408230"/>
            <a:ext cx="3746381" cy="639762"/>
          </a:xfrm>
        </p:spPr>
        <p:txBody>
          <a:bodyPr/>
          <a:lstStyle/>
          <a:p>
            <a:r>
              <a:rPr lang="en-US" dirty="0" smtClean="0"/>
              <a:t>Evolutionary Universe</a:t>
            </a:r>
            <a:endParaRPr lang="en-US" dirty="0"/>
          </a:p>
        </p:txBody>
      </p:sp>
      <p:sp>
        <p:nvSpPr>
          <p:cNvPr id="4" name="Content Placeholder 3"/>
          <p:cNvSpPr>
            <a:spLocks noGrp="1"/>
          </p:cNvSpPr>
          <p:nvPr>
            <p:ph sz="quarter" idx="4"/>
          </p:nvPr>
        </p:nvSpPr>
        <p:spPr>
          <a:xfrm>
            <a:off x="4516203" y="2047992"/>
            <a:ext cx="3746382" cy="4109274"/>
          </a:xfrm>
        </p:spPr>
        <p:txBody>
          <a:bodyPr>
            <a:noAutofit/>
          </a:bodyPr>
          <a:lstStyle/>
          <a:p>
            <a:pPr>
              <a:lnSpc>
                <a:spcPct val="90000"/>
              </a:lnSpc>
            </a:pPr>
            <a:r>
              <a:rPr lang="en-US" sz="2000" dirty="0">
                <a:latin typeface="Arial" charset="0"/>
                <a:ea typeface="ヒラギノ角ゴ Pro W3" charset="0"/>
                <a:cs typeface="ヒラギノ角ゴ Pro W3" charset="0"/>
              </a:rPr>
              <a:t>Universe is expanding from a state of high density and pressure.</a:t>
            </a:r>
          </a:p>
          <a:p>
            <a:pPr>
              <a:lnSpc>
                <a:spcPct val="90000"/>
              </a:lnSpc>
            </a:pPr>
            <a:r>
              <a:rPr lang="en-US" sz="2000" dirty="0">
                <a:latin typeface="Arial" charset="0"/>
                <a:ea typeface="ヒラギノ角ゴ Pro W3" charset="0"/>
                <a:cs typeface="ヒラギノ角ゴ Pro W3" charset="0"/>
              </a:rPr>
              <a:t>Hydrogen &amp; Helium were formed as universe cooled.</a:t>
            </a:r>
          </a:p>
          <a:p>
            <a:pPr>
              <a:lnSpc>
                <a:spcPct val="90000"/>
              </a:lnSpc>
            </a:pPr>
            <a:r>
              <a:rPr lang="en-US" sz="2000" dirty="0">
                <a:latin typeface="Arial" charset="0"/>
                <a:ea typeface="ヒラギノ角ゴ Pro W3" charset="0"/>
                <a:cs typeface="ヒラギノ角ゴ Pro W3" charset="0"/>
              </a:rPr>
              <a:t>There should be left over a background radiation with a temperature of ~ 5 Kelvin</a:t>
            </a:r>
          </a:p>
          <a:p>
            <a:pPr>
              <a:lnSpc>
                <a:spcPct val="90000"/>
              </a:lnSpc>
            </a:pPr>
            <a:r>
              <a:rPr lang="en-US" sz="2000" dirty="0">
                <a:latin typeface="Arial" charset="0"/>
                <a:ea typeface="ヒラギノ角ゴ Pro W3" charset="0"/>
                <a:cs typeface="ヒラギノ角ゴ Pro W3" charset="0"/>
              </a:rPr>
              <a:t>Hoyle scoffed at this theory and coined the term </a:t>
            </a:r>
            <a:r>
              <a:rPr lang="ja-JP" altLang="en-US" sz="2000" dirty="0">
                <a:latin typeface="Arial" charset="0"/>
                <a:ea typeface="ヒラギノ角ゴ Pro W3" charset="0"/>
                <a:cs typeface="ヒラギノ角ゴ Pro W3" charset="0"/>
              </a:rPr>
              <a:t>“</a:t>
            </a:r>
            <a:r>
              <a:rPr lang="en-US" sz="2000" dirty="0">
                <a:latin typeface="Arial" charset="0"/>
                <a:ea typeface="ヒラギノ角ゴ Pro W3" charset="0"/>
                <a:cs typeface="ヒラギノ角ゴ Pro W3" charset="0"/>
              </a:rPr>
              <a:t>Big Bang</a:t>
            </a:r>
            <a:r>
              <a:rPr lang="ja-JP" altLang="en-US" sz="2000" dirty="0">
                <a:latin typeface="Arial" charset="0"/>
                <a:ea typeface="ヒラギノ角ゴ Pro W3" charset="0"/>
                <a:cs typeface="ヒラギノ角ゴ Pro W3" charset="0"/>
              </a:rPr>
              <a:t>”</a:t>
            </a:r>
            <a:endParaRPr lang="en-US" sz="2000" dirty="0">
              <a:latin typeface="Arial" charset="0"/>
              <a:ea typeface="ヒラギノ角ゴ Pro W3" charset="0"/>
              <a:cs typeface="ヒラギノ角ゴ Pro W3" charset="0"/>
            </a:endParaRPr>
          </a:p>
          <a:p>
            <a:endParaRPr lang="en-US" dirty="0"/>
          </a:p>
        </p:txBody>
      </p:sp>
      <p:sp>
        <p:nvSpPr>
          <p:cNvPr id="4506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25877570-CF6F-4C49-BDB3-EE4FF54B9D92}" type="slidenum">
              <a:rPr lang="en-US" sz="1400"/>
              <a:pPr eaLnBrk="1" hangingPunct="1"/>
              <a:t>10</a:t>
            </a:fld>
            <a:endParaRPr lang="en-US" sz="1400"/>
          </a:p>
        </p:txBody>
      </p:sp>
      <p:pic>
        <p:nvPicPr>
          <p:cNvPr id="8" name="Picture 7" descr="1955_steadystate_theory_illustr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0852" y="5458916"/>
            <a:ext cx="3035414" cy="1180439"/>
          </a:xfrm>
          <a:prstGeom prst="rect">
            <a:avLst/>
          </a:prstGeom>
          <a:ln>
            <a:solidFill>
              <a:schemeClr val="tx1"/>
            </a:solidFill>
          </a:ln>
        </p:spPr>
      </p:pic>
      <p:pic>
        <p:nvPicPr>
          <p:cNvPr id="9" name="Picture 8" descr="1955_evolutionary_theory_illustrati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8857" y="5458916"/>
            <a:ext cx="3035415" cy="1180439"/>
          </a:xfrm>
          <a:prstGeom prst="rect">
            <a:avLst/>
          </a:prstGeom>
          <a:ln>
            <a:solidFill>
              <a:schemeClr val="tx1"/>
            </a:solidFill>
          </a:ln>
        </p:spPr>
      </p:pic>
    </p:spTree>
    <p:extLst>
      <p:ext uri="{BB962C8B-B14F-4D97-AF65-F5344CB8AC3E}">
        <p14:creationId xmlns:p14="http://schemas.microsoft.com/office/powerpoint/2010/main" val="210647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8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84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1219200"/>
            <a:ext cx="7772400" cy="1143000"/>
          </a:xfrm>
          <a:ln>
            <a:miter lim="800000"/>
            <a:headEnd/>
            <a:tailEnd/>
          </a:ln>
        </p:spPr>
        <p:txBody>
          <a:bodyPr/>
          <a:lstStyle/>
          <a:p>
            <a:pPr eaLnBrk="1" hangingPunct="1">
              <a:defRPr/>
            </a:pPr>
            <a:r>
              <a:rPr lang="en-US" dirty="0" smtClean="0"/>
              <a:t>The Evidence is Clear</a:t>
            </a:r>
            <a:endParaRPr lang="en-US" dirty="0"/>
          </a:p>
        </p:txBody>
      </p:sp>
      <p:sp>
        <p:nvSpPr>
          <p:cNvPr id="47107" name="Rectangle 3"/>
          <p:cNvSpPr>
            <a:spLocks noGrp="1" noChangeArrowheads="1"/>
          </p:cNvSpPr>
          <p:nvPr>
            <p:ph type="subTitle" idx="1"/>
          </p:nvPr>
        </p:nvSpPr>
        <p:spPr>
          <a:xfrm>
            <a:off x="1371600" y="2819400"/>
            <a:ext cx="6400800" cy="2902284"/>
          </a:xfrm>
          <a:ln>
            <a:miter lim="800000"/>
            <a:headEnd/>
            <a:tailEnd/>
          </a:ln>
        </p:spPr>
        <p:txBody>
          <a:bodyPr/>
          <a:lstStyle/>
          <a:p>
            <a:pPr eaLnBrk="1" hangingPunct="1">
              <a:defRPr/>
            </a:pPr>
            <a:r>
              <a:rPr lang="en-US" b="1" dirty="0"/>
              <a:t>Bowl of Evidence</a:t>
            </a:r>
          </a:p>
          <a:p>
            <a:pPr eaLnBrk="1" hangingPunct="1">
              <a:defRPr/>
            </a:pPr>
            <a:endParaRPr lang="en-US" dirty="0"/>
          </a:p>
          <a:p>
            <a:pPr eaLnBrk="1" hangingPunct="1">
              <a:defRPr/>
            </a:pPr>
            <a:r>
              <a:rPr lang="en-US" dirty="0"/>
              <a:t>Scientists sort through theories by examining </a:t>
            </a:r>
            <a:r>
              <a:rPr lang="en-US" dirty="0" smtClean="0"/>
              <a:t>evidence </a:t>
            </a:r>
            <a:r>
              <a:rPr lang="en-US" dirty="0"/>
              <a:t>and making </a:t>
            </a:r>
            <a:r>
              <a:rPr lang="en-US" dirty="0" smtClean="0"/>
              <a:t>inferences</a:t>
            </a:r>
            <a:endParaRPr lang="en-US" dirty="0"/>
          </a:p>
        </p:txBody>
      </p:sp>
    </p:spTree>
    <p:extLst>
      <p:ext uri="{BB962C8B-B14F-4D97-AF65-F5344CB8AC3E}">
        <p14:creationId xmlns:p14="http://schemas.microsoft.com/office/powerpoint/2010/main" val="202995048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Steady State vs. Big Bang</a:t>
            </a:r>
          </a:p>
        </p:txBody>
      </p:sp>
      <p:sp>
        <p:nvSpPr>
          <p:cNvPr id="44035" name="Rectangle 3"/>
          <p:cNvSpPr>
            <a:spLocks noGrp="1" noChangeArrowheads="1"/>
          </p:cNvSpPr>
          <p:nvPr>
            <p:ph idx="1"/>
          </p:nvPr>
        </p:nvSpPr>
        <p:spPr>
          <a:xfrm>
            <a:off x="685800" y="2009775"/>
            <a:ext cx="7772400" cy="4114800"/>
          </a:xfrm>
        </p:spPr>
        <p:txBody>
          <a:bodyPr/>
          <a:lstStyle/>
          <a:p>
            <a:pPr eaLnBrk="1" hangingPunct="1"/>
            <a:r>
              <a:rPr lang="en-US" sz="2800" dirty="0">
                <a:latin typeface="Arial" charset="0"/>
                <a:ea typeface="ヒラギノ角ゴ Pro W3" charset="0"/>
                <a:cs typeface="ヒラギノ角ゴ Pro W3" charset="0"/>
              </a:rPr>
              <a:t>Resolution of Steady State </a:t>
            </a:r>
            <a:r>
              <a:rPr lang="en-US" sz="2800" dirty="0" err="1">
                <a:latin typeface="Arial" charset="0"/>
                <a:ea typeface="ヒラギノ角ゴ Pro W3" charset="0"/>
                <a:cs typeface="ヒラギノ角ゴ Pro W3" charset="0"/>
              </a:rPr>
              <a:t>vs</a:t>
            </a:r>
            <a:r>
              <a:rPr lang="en-US" sz="2800" dirty="0">
                <a:latin typeface="Arial" charset="0"/>
                <a:ea typeface="ヒラギノ角ゴ Pro W3" charset="0"/>
                <a:cs typeface="ヒラギノ角ゴ Pro W3" charset="0"/>
              </a:rPr>
              <a:t> Big Bang won</a:t>
            </a:r>
            <a:r>
              <a:rPr lang="ja-JP" altLang="en-US" sz="2800" dirty="0">
                <a:latin typeface="Arial" charset="0"/>
                <a:ea typeface="ヒラギノ角ゴ Pro W3" charset="0"/>
                <a:cs typeface="ヒラギノ角ゴ Pro W3" charset="0"/>
              </a:rPr>
              <a:t>’</a:t>
            </a:r>
            <a:r>
              <a:rPr lang="en-US" sz="2800" dirty="0">
                <a:latin typeface="Arial" charset="0"/>
                <a:ea typeface="ヒラギノ角ゴ Pro W3" charset="0"/>
                <a:cs typeface="ヒラギノ角ゴ Pro W3" charset="0"/>
              </a:rPr>
              <a:t>t come until the mid-to-late </a:t>
            </a:r>
            <a:r>
              <a:rPr lang="en-US" sz="2800" dirty="0" smtClean="0">
                <a:latin typeface="Arial" charset="0"/>
                <a:ea typeface="ヒラギノ角ゴ Pro W3" charset="0"/>
                <a:cs typeface="ヒラギノ角ゴ Pro W3" charset="0"/>
              </a:rPr>
              <a:t>1960s</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But as a competing theory, the Steady State provides the impetus to make observations to test the </a:t>
            </a:r>
            <a:r>
              <a:rPr lang="en-US" sz="2800" dirty="0" smtClean="0">
                <a:latin typeface="Arial" charset="0"/>
                <a:ea typeface="ヒラギノ角ゴ Pro W3" charset="0"/>
                <a:cs typeface="ヒラギノ角ゴ Pro W3" charset="0"/>
              </a:rPr>
              <a:t>theories</a:t>
            </a:r>
            <a:endParaRPr lang="en-US" sz="2800" dirty="0">
              <a:latin typeface="Arial" charset="0"/>
              <a:ea typeface="ヒラギノ角ゴ Pro W3" charset="0"/>
              <a:cs typeface="ヒラギノ角ゴ Pro W3" charset="0"/>
            </a:endParaRPr>
          </a:p>
          <a:p>
            <a:pPr eaLnBrk="1" hangingPunct="1"/>
            <a:r>
              <a:rPr lang="en-US" sz="2800" dirty="0">
                <a:latin typeface="Arial" charset="0"/>
                <a:ea typeface="ヒラギノ角ゴ Pro W3" charset="0"/>
                <a:cs typeface="ヒラギノ角ゴ Pro W3" charset="0"/>
              </a:rPr>
              <a:t>Note that this lesson can be adapted for </a:t>
            </a:r>
            <a:r>
              <a:rPr lang="en-US" sz="2800" b="1" dirty="0">
                <a:latin typeface="Arial" charset="0"/>
                <a:ea typeface="ヒラギノ角ゴ Pro W3" charset="0"/>
                <a:cs typeface="ヒラギノ角ゴ Pro W3" charset="0"/>
              </a:rPr>
              <a:t>any</a:t>
            </a:r>
            <a:r>
              <a:rPr lang="en-US" sz="2800" dirty="0">
                <a:latin typeface="Arial" charset="0"/>
                <a:ea typeface="ヒラギノ角ゴ Pro W3" charset="0"/>
                <a:cs typeface="ヒラギノ角ゴ Pro W3" charset="0"/>
              </a:rPr>
              <a:t> science topic where there are two (or more) competing theories</a:t>
            </a:r>
          </a:p>
        </p:txBody>
      </p:sp>
      <p:sp>
        <p:nvSpPr>
          <p:cNvPr id="4915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1F5FDCC-FC5C-364B-8CD2-29F9E1A42B10}" type="slidenum">
              <a:rPr lang="en-US" sz="1400"/>
              <a:pPr eaLnBrk="1" hangingPunct="1"/>
              <a:t>12</a:t>
            </a:fld>
            <a:endParaRPr lang="en-US" sz="1400"/>
          </a:p>
        </p:txBody>
      </p:sp>
    </p:spTree>
    <p:extLst>
      <p:ext uri="{BB962C8B-B14F-4D97-AF65-F5344CB8AC3E}">
        <p14:creationId xmlns:p14="http://schemas.microsoft.com/office/powerpoint/2010/main" val="27395662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03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1955 – Origin of the Universe</a:t>
            </a:r>
            <a:endParaRPr lang="en-US" dirty="0">
              <a:latin typeface="Arial" charset="0"/>
              <a:ea typeface="ヒラギノ角ゴ Pro W6" charset="0"/>
              <a:cs typeface="ヒラギノ角ゴ Pro W6" charset="0"/>
            </a:endParaRPr>
          </a:p>
        </p:txBody>
      </p:sp>
      <p:sp>
        <p:nvSpPr>
          <p:cNvPr id="31747" name="Content Placeholder 2"/>
          <p:cNvSpPr>
            <a:spLocks noGrp="1"/>
          </p:cNvSpPr>
          <p:nvPr>
            <p:ph sz="half" idx="1"/>
          </p:nvPr>
        </p:nvSpPr>
        <p:spPr>
          <a:xfrm>
            <a:off x="742950" y="1981200"/>
            <a:ext cx="3771900" cy="4284663"/>
          </a:xfrm>
        </p:spPr>
        <p:txBody>
          <a:bodyPr/>
          <a:lstStyle/>
          <a:p>
            <a:pPr eaLnBrk="1" hangingPunct="1">
              <a:lnSpc>
                <a:spcPct val="90000"/>
              </a:lnSpc>
            </a:pPr>
            <a:r>
              <a:rPr lang="en-US" dirty="0">
                <a:latin typeface="Arial" charset="0"/>
                <a:ea typeface="ヒラギノ角ゴ Pro W3" charset="0"/>
                <a:cs typeface="ヒラギノ角ゴ Pro W3" charset="0"/>
              </a:rPr>
              <a:t>Scientists debate: </a:t>
            </a:r>
            <a:r>
              <a:rPr lang="en-US" dirty="0" smtClean="0">
                <a:latin typeface="Arial" charset="0"/>
                <a:ea typeface="ヒラギノ角ゴ Pro W3" charset="0"/>
                <a:cs typeface="ヒラギノ角ゴ Pro W3" charset="0"/>
              </a:rPr>
              <a:t>is the universe:</a:t>
            </a:r>
            <a:endParaRPr lang="en-US" dirty="0">
              <a:latin typeface="Arial" charset="0"/>
              <a:ea typeface="ヒラギノ角ゴ Pro W3" charset="0"/>
              <a:cs typeface="ヒラギノ角ゴ Pro W3" charset="0"/>
            </a:endParaRPr>
          </a:p>
          <a:p>
            <a:pPr lvl="1" eaLnBrk="1" hangingPunct="1">
              <a:lnSpc>
                <a:spcPct val="90000"/>
              </a:lnSpc>
            </a:pPr>
            <a:r>
              <a:rPr lang="en-US" dirty="0" smtClean="0">
                <a:latin typeface="Arial" charset="0"/>
                <a:ea typeface="ヒラギノ角ゴ Pro W3" charset="0"/>
                <a:cs typeface="ヒラギノ角ゴ Pro W3" charset="0"/>
              </a:rPr>
              <a:t>ageless </a:t>
            </a:r>
            <a:r>
              <a:rPr lang="en-US" dirty="0">
                <a:latin typeface="Arial" charset="0"/>
                <a:ea typeface="ヒラギノ角ゴ Pro W3" charset="0"/>
                <a:cs typeface="ヒラギノ角ゴ Pro W3" charset="0"/>
              </a:rPr>
              <a:t>and infinite?</a:t>
            </a:r>
          </a:p>
          <a:p>
            <a:pPr lvl="1" eaLnBrk="1" hangingPunct="1">
              <a:lnSpc>
                <a:spcPct val="90000"/>
              </a:lnSpc>
            </a:pPr>
            <a:r>
              <a:rPr lang="en-US" dirty="0" smtClean="0">
                <a:latin typeface="Arial" charset="0"/>
                <a:ea typeface="ヒラギノ角ゴ Pro W3" charset="0"/>
                <a:cs typeface="ヒラギノ角ゴ Pro W3" charset="0"/>
              </a:rPr>
              <a:t>finite</a:t>
            </a:r>
            <a:r>
              <a:rPr lang="en-US" dirty="0">
                <a:latin typeface="Arial" charset="0"/>
                <a:ea typeface="ヒラギノ角ゴ Pro W3" charset="0"/>
                <a:cs typeface="ヒラギノ角ゴ Pro W3" charset="0"/>
              </a:rPr>
              <a:t>, with hot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bang</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beginning?</a:t>
            </a:r>
          </a:p>
          <a:p>
            <a:pPr eaLnBrk="1" hangingPunct="1">
              <a:lnSpc>
                <a:spcPct val="90000"/>
              </a:lnSpc>
            </a:pPr>
            <a:r>
              <a:rPr lang="en-US" dirty="0">
                <a:latin typeface="Arial" charset="0"/>
                <a:ea typeface="ヒラギノ角ゴ Pro W3" charset="0"/>
                <a:cs typeface="ヒラギノ角ゴ Pro W3" charset="0"/>
              </a:rPr>
              <a:t>Both theories account for </a:t>
            </a:r>
            <a:r>
              <a:rPr lang="en-US" dirty="0" smtClean="0">
                <a:latin typeface="Arial" charset="0"/>
                <a:ea typeface="ヒラギノ角ゴ Pro W3" charset="0"/>
                <a:cs typeface="ヒラギノ角ゴ Pro W3" charset="0"/>
              </a:rPr>
              <a:t>observations</a:t>
            </a:r>
            <a:endParaRPr lang="en-US" dirty="0">
              <a:latin typeface="Arial" charset="0"/>
              <a:ea typeface="ヒラギノ角ゴ Pro W3" charset="0"/>
              <a:cs typeface="ヒラギノ角ゴ Pro W3" charset="0"/>
            </a:endParaRPr>
          </a:p>
          <a:p>
            <a:pPr eaLnBrk="1" hangingPunct="1">
              <a:lnSpc>
                <a:spcPct val="90000"/>
              </a:lnSpc>
            </a:pPr>
            <a:r>
              <a:rPr lang="en-US" dirty="0">
                <a:latin typeface="Arial" charset="0"/>
                <a:ea typeface="ヒラギノ角ゴ Pro W3" charset="0"/>
                <a:cs typeface="ヒラギノ角ゴ Pro W3" charset="0"/>
              </a:rPr>
              <a:t>Deadlock!</a:t>
            </a:r>
          </a:p>
        </p:txBody>
      </p:sp>
      <p:pic>
        <p:nvPicPr>
          <p:cNvPr id="46084" name="Content Placeholder 6" descr="origin_of_everything_headline_fu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9813" y="1982788"/>
            <a:ext cx="3292475" cy="4271962"/>
          </a:xfrm>
        </p:spPr>
      </p:pic>
      <p:sp>
        <p:nvSpPr>
          <p:cNvPr id="6" name="TextBox 5"/>
          <p:cNvSpPr txBox="1"/>
          <p:nvPr/>
        </p:nvSpPr>
        <p:spPr>
          <a:xfrm>
            <a:off x="1012825" y="6054725"/>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nature of science, origin of the </a:t>
            </a:r>
            <a:r>
              <a:rPr lang="en-US" dirty="0" smtClean="0">
                <a:latin typeface="Arial" pitchFamily="-112" charset="0"/>
                <a:ea typeface="+mn-ea"/>
                <a:cs typeface="+mn-cs"/>
              </a:rPr>
              <a:t>universe</a:t>
            </a:r>
            <a:endParaRPr lang="en-US" dirty="0">
              <a:latin typeface="Arial" pitchFamily="-112" charset="0"/>
              <a:ea typeface="+mn-ea"/>
              <a:cs typeface="+mn-cs"/>
            </a:endParaRPr>
          </a:p>
        </p:txBody>
      </p:sp>
    </p:spTree>
    <p:extLst>
      <p:ext uri="{BB962C8B-B14F-4D97-AF65-F5344CB8AC3E}">
        <p14:creationId xmlns:p14="http://schemas.microsoft.com/office/powerpoint/2010/main" val="30501112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1965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726" r="-6726"/>
          <a:stretch>
            <a:fillRect/>
          </a:stretch>
        </p:blipFill>
        <p:spPr/>
      </p:pic>
      <p:sp>
        <p:nvSpPr>
          <p:cNvPr id="48130"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1965 - Breaking </a:t>
            </a:r>
            <a:r>
              <a:rPr lang="en-US" dirty="0">
                <a:latin typeface="Arial" charset="0"/>
                <a:ea typeface="ヒラギノ角ゴ Pro W6" charset="0"/>
                <a:cs typeface="ヒラギノ角ゴ Pro W6" charset="0"/>
              </a:rPr>
              <a:t>the </a:t>
            </a:r>
            <a:r>
              <a:rPr lang="en-US" dirty="0" smtClean="0">
                <a:latin typeface="Arial" charset="0"/>
                <a:ea typeface="ヒラギノ角ゴ Pro W6" charset="0"/>
                <a:cs typeface="ヒラギノ角ゴ Pro W6" charset="0"/>
              </a:rPr>
              <a:t>Stalemate</a:t>
            </a:r>
            <a:endParaRPr lang="en-US" dirty="0">
              <a:latin typeface="Arial" charset="0"/>
              <a:ea typeface="ヒラギノ角ゴ Pro W6" charset="0"/>
              <a:cs typeface="ヒラギノ角ゴ Pro W6" charset="0"/>
            </a:endParaRPr>
          </a:p>
        </p:txBody>
      </p:sp>
      <p:sp>
        <p:nvSpPr>
          <p:cNvPr id="51204" name="Content Placeholder 2"/>
          <p:cNvSpPr>
            <a:spLocks noGrp="1"/>
          </p:cNvSpPr>
          <p:nvPr>
            <p:ph sz="half" idx="1"/>
          </p:nvPr>
        </p:nvSpPr>
        <p:spPr>
          <a:xfrm>
            <a:off x="742950" y="1981200"/>
            <a:ext cx="3771900" cy="4284663"/>
          </a:xfrm>
        </p:spPr>
        <p:txBody>
          <a:bodyPr>
            <a:normAutofit/>
          </a:bodyPr>
          <a:lstStyle/>
          <a:p>
            <a:pPr eaLnBrk="1" hangingPunct="1">
              <a:lnSpc>
                <a:spcPct val="80000"/>
              </a:lnSpc>
            </a:pPr>
            <a:r>
              <a:rPr lang="en-US" sz="2200" dirty="0">
                <a:latin typeface="Arial" charset="0"/>
                <a:ea typeface="ヒラギノ角ゴ Pro W3" charset="0"/>
                <a:cs typeface="ヒラギノ角ゴ Pro W3" charset="0"/>
              </a:rPr>
              <a:t>A hot </a:t>
            </a:r>
            <a:r>
              <a:rPr lang="ja-JP" altLang="en-US" sz="2200" dirty="0">
                <a:latin typeface="Arial" charset="0"/>
                <a:ea typeface="ヒラギノ角ゴ Pro W3" charset="0"/>
                <a:cs typeface="ヒラギノ角ゴ Pro W3" charset="0"/>
              </a:rPr>
              <a:t>“</a:t>
            </a:r>
            <a:r>
              <a:rPr lang="en-US" sz="2200" dirty="0">
                <a:latin typeface="Arial" charset="0"/>
                <a:ea typeface="ヒラギノ角ゴ Pro W3" charset="0"/>
                <a:cs typeface="ヒラギノ角ゴ Pro W3" charset="0"/>
              </a:rPr>
              <a:t>bang</a:t>
            </a:r>
            <a:r>
              <a:rPr lang="ja-JP" altLang="en-US" sz="2200" dirty="0">
                <a:latin typeface="Arial" charset="0"/>
                <a:ea typeface="ヒラギノ角ゴ Pro W3" charset="0"/>
                <a:cs typeface="ヒラギノ角ゴ Pro W3" charset="0"/>
              </a:rPr>
              <a:t>”</a:t>
            </a:r>
            <a:r>
              <a:rPr lang="en-US" sz="2200" dirty="0">
                <a:latin typeface="Arial" charset="0"/>
                <a:ea typeface="ヒラギノ角ゴ Pro W3" charset="0"/>
                <a:cs typeface="ヒラギノ角ゴ Pro W3" charset="0"/>
              </a:rPr>
              <a:t> should leave left-over </a:t>
            </a:r>
            <a:r>
              <a:rPr lang="en-US" sz="2200" dirty="0" smtClean="0">
                <a:latin typeface="Arial" charset="0"/>
                <a:ea typeface="ヒラギノ角ゴ Pro W3" charset="0"/>
                <a:cs typeface="ヒラギノ角ゴ Pro W3" charset="0"/>
              </a:rPr>
              <a:t>heat</a:t>
            </a:r>
            <a:endParaRPr lang="en-US" sz="2200" dirty="0">
              <a:latin typeface="Arial" charset="0"/>
              <a:ea typeface="ヒラギノ角ゴ Pro W3" charset="0"/>
              <a:cs typeface="ヒラギノ角ゴ Pro W3" charset="0"/>
            </a:endParaRPr>
          </a:p>
          <a:p>
            <a:pPr eaLnBrk="1" hangingPunct="1">
              <a:lnSpc>
                <a:spcPct val="80000"/>
              </a:lnSpc>
            </a:pPr>
            <a:r>
              <a:rPr lang="en-US" sz="2200" dirty="0">
                <a:latin typeface="Arial" charset="0"/>
                <a:ea typeface="ヒラギノ角ゴ Pro W3" charset="0"/>
                <a:cs typeface="ヒラギノ角ゴ Pro W3" charset="0"/>
              </a:rPr>
              <a:t>Data and theory came together in 1965</a:t>
            </a:r>
          </a:p>
          <a:p>
            <a:pPr lvl="1" eaLnBrk="1" hangingPunct="1">
              <a:lnSpc>
                <a:spcPct val="80000"/>
              </a:lnSpc>
            </a:pPr>
            <a:r>
              <a:rPr lang="en-US" sz="1900" dirty="0">
                <a:latin typeface="Arial" charset="0"/>
                <a:ea typeface="ヒラギノ角ゴ Pro W3" charset="0"/>
                <a:cs typeface="ヒラギノ角ゴ Pro W3" charset="0"/>
              </a:rPr>
              <a:t>Penzias and Wilson found a </a:t>
            </a:r>
            <a:r>
              <a:rPr lang="en-US" sz="1900" dirty="0" smtClean="0">
                <a:latin typeface="Arial" charset="0"/>
                <a:ea typeface="ヒラギノ角ゴ Pro W3" charset="0"/>
                <a:cs typeface="ヒラギノ角ゴ Pro W3" charset="0"/>
              </a:rPr>
              <a:t>3 </a:t>
            </a:r>
            <a:r>
              <a:rPr lang="en-US" sz="1900" dirty="0">
                <a:latin typeface="Arial" charset="0"/>
                <a:ea typeface="ヒラギノ角ゴ Pro W3" charset="0"/>
                <a:cs typeface="ヒラギノ角ゴ Pro W3" charset="0"/>
              </a:rPr>
              <a:t>K residual noise while making radio observations of the Milky </a:t>
            </a:r>
            <a:r>
              <a:rPr lang="en-US" sz="1900" dirty="0" smtClean="0">
                <a:latin typeface="Arial" charset="0"/>
                <a:ea typeface="ヒラギノ角ゴ Pro W3" charset="0"/>
                <a:cs typeface="ヒラギノ角ゴ Pro W3" charset="0"/>
              </a:rPr>
              <a:t>Way</a:t>
            </a:r>
            <a:endParaRPr lang="en-US" sz="1900" dirty="0">
              <a:latin typeface="Arial" charset="0"/>
              <a:ea typeface="ヒラギノ角ゴ Pro W3" charset="0"/>
              <a:cs typeface="ヒラギノ角ゴ Pro W3" charset="0"/>
            </a:endParaRPr>
          </a:p>
          <a:p>
            <a:pPr lvl="1" eaLnBrk="1" hangingPunct="1">
              <a:lnSpc>
                <a:spcPct val="80000"/>
              </a:lnSpc>
            </a:pPr>
            <a:r>
              <a:rPr lang="en-US" sz="1900" dirty="0">
                <a:latin typeface="Arial" charset="0"/>
                <a:ea typeface="ヒラギノ角ゴ Pro W3" charset="0"/>
                <a:cs typeface="ヒラギノ角ゴ Pro W3" charset="0"/>
              </a:rPr>
              <a:t>Peebles and </a:t>
            </a:r>
            <a:r>
              <a:rPr lang="en-US" sz="1900" dirty="0" err="1">
                <a:latin typeface="Arial" charset="0"/>
                <a:ea typeface="ヒラギノ角ゴ Pro W3" charset="0"/>
                <a:cs typeface="ヒラギノ角ゴ Pro W3" charset="0"/>
              </a:rPr>
              <a:t>Dicke</a:t>
            </a:r>
            <a:r>
              <a:rPr lang="en-US" sz="1900" dirty="0">
                <a:latin typeface="Arial" charset="0"/>
                <a:ea typeface="ヒラギノ角ゴ Pro W3" charset="0"/>
                <a:cs typeface="ヒラギノ角ゴ Pro W3" charset="0"/>
              </a:rPr>
              <a:t> (Princeton) had just calculated an estimate for the temperature of the residual background in the microwave </a:t>
            </a:r>
            <a:r>
              <a:rPr lang="en-US" sz="1900" dirty="0" smtClean="0">
                <a:latin typeface="Arial" charset="0"/>
                <a:ea typeface="ヒラギノ角ゴ Pro W3" charset="0"/>
                <a:cs typeface="ヒラギノ角ゴ Pro W3" charset="0"/>
              </a:rPr>
              <a:t>region</a:t>
            </a:r>
            <a:endParaRPr lang="en-US" sz="1900" dirty="0">
              <a:latin typeface="Arial" charset="0"/>
              <a:ea typeface="ヒラギノ角ゴ Pro W3" charset="0"/>
              <a:cs typeface="ヒラギノ角ゴ Pro W3" charset="0"/>
            </a:endParaRPr>
          </a:p>
          <a:p>
            <a:pPr eaLnBrk="1" hangingPunct="1">
              <a:lnSpc>
                <a:spcPct val="80000"/>
              </a:lnSpc>
            </a:pPr>
            <a:endParaRPr lang="en-US" sz="2200" dirty="0">
              <a:latin typeface="Arial" charset="0"/>
              <a:ea typeface="ヒラギノ角ゴ Pro W3" charset="0"/>
              <a:cs typeface="ヒラギノ角ゴ Pro W3" charset="0"/>
            </a:endParaRPr>
          </a:p>
        </p:txBody>
      </p:sp>
      <p:sp>
        <p:nvSpPr>
          <p:cNvPr id="5120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9E3F986E-86AF-4647-9A63-94DE7E76F679}" type="slidenum">
              <a:rPr lang="en-US" sz="1400"/>
              <a:pPr eaLnBrk="1" hangingPunct="1"/>
              <a:t>14</a:t>
            </a:fld>
            <a:endParaRPr lang="en-US" sz="1400"/>
          </a:p>
        </p:txBody>
      </p:sp>
      <p:pic>
        <p:nvPicPr>
          <p:cNvPr id="9" name="Picture 8"/>
          <p:cNvPicPr>
            <a:picLocks noChangeAspect="1" noChangeArrowheads="1"/>
          </p:cNvPicPr>
          <p:nvPr/>
        </p:nvPicPr>
        <p:blipFill>
          <a:blip r:embed="rId4">
            <a:extLst>
              <a:ext uri="{28A0092B-C50C-407E-A947-70E740481C1C}">
                <a14:useLocalDpi xmlns:a14="http://schemas.microsoft.com/office/drawing/2010/main" val="0"/>
              </a:ext>
            </a:extLst>
          </a:blip>
          <a:srcRect l="-10353" r="-10353"/>
          <a:stretch>
            <a:fillRect/>
          </a:stretch>
        </p:blipFill>
        <p:spPr bwMode="auto">
          <a:xfrm>
            <a:off x="4514849" y="1981200"/>
            <a:ext cx="3967281" cy="4284663"/>
          </a:xfrm>
          <a:prstGeom prst="rect">
            <a:avLst/>
          </a:prstGeom>
          <a:noFill/>
          <a:ln w="9525">
            <a:noFill/>
            <a:miter lim="800000"/>
            <a:headEnd/>
            <a:tailEnd/>
          </a:ln>
        </p:spPr>
      </p:pic>
      <p:sp>
        <p:nvSpPr>
          <p:cNvPr id="6" name="TextBox 5"/>
          <p:cNvSpPr txBox="1"/>
          <p:nvPr/>
        </p:nvSpPr>
        <p:spPr>
          <a:xfrm>
            <a:off x="990600" y="5943600"/>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spectra, electromagnetic spectrum, origin of the Universe</a:t>
            </a:r>
          </a:p>
        </p:txBody>
      </p:sp>
    </p:spTree>
    <p:extLst>
      <p:ext uri="{BB962C8B-B14F-4D97-AF65-F5344CB8AC3E}">
        <p14:creationId xmlns:p14="http://schemas.microsoft.com/office/powerpoint/2010/main" val="8679414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0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build="p"/>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1993 - Cosmology</a:t>
            </a:r>
            <a:r>
              <a:rPr lang="ja-JP" altLang="en-US" dirty="0" smtClean="0">
                <a:latin typeface="Arial" charset="0"/>
                <a:ea typeface="ヒラギノ角ゴ Pro W6" charset="0"/>
                <a:cs typeface="ヒラギノ角ゴ Pro W6" charset="0"/>
              </a:rPr>
              <a:t>’</a:t>
            </a:r>
            <a:r>
              <a:rPr lang="en-US" dirty="0" smtClean="0">
                <a:latin typeface="Arial" charset="0"/>
                <a:ea typeface="ヒラギノ角ゴ Pro W6" charset="0"/>
                <a:cs typeface="ヒラギノ角ゴ Pro W6" charset="0"/>
              </a:rPr>
              <a:t>s </a:t>
            </a:r>
            <a:r>
              <a:rPr lang="en-US" dirty="0">
                <a:latin typeface="Arial" charset="0"/>
                <a:ea typeface="ヒラギノ角ゴ Pro W6" charset="0"/>
                <a:cs typeface="ヒラギノ角ゴ Pro W6" charset="0"/>
              </a:rPr>
              <a:t>End?</a:t>
            </a:r>
          </a:p>
        </p:txBody>
      </p:sp>
      <p:sp>
        <p:nvSpPr>
          <p:cNvPr id="52227" name="Content Placeholder 2"/>
          <p:cNvSpPr>
            <a:spLocks noGrp="1"/>
          </p:cNvSpPr>
          <p:nvPr>
            <p:ph idx="1"/>
          </p:nvPr>
        </p:nvSpPr>
        <p:spPr>
          <a:xfrm>
            <a:off x="752475" y="4156094"/>
            <a:ext cx="7648575" cy="2136755"/>
          </a:xfrm>
        </p:spPr>
        <p:txBody>
          <a:bodyPr/>
          <a:lstStyle/>
          <a:p>
            <a:pPr eaLnBrk="1" hangingPunct="1">
              <a:lnSpc>
                <a:spcPct val="90000"/>
              </a:lnSpc>
            </a:pPr>
            <a:r>
              <a:rPr lang="en-US" sz="2800" dirty="0" smtClean="0">
                <a:latin typeface="Arial" charset="0"/>
                <a:ea typeface="ヒラギノ角ゴ Pro W3" charset="0"/>
                <a:cs typeface="ヒラギノ角ゴ Pro W3" charset="0"/>
              </a:rPr>
              <a:t>Remaining </a:t>
            </a:r>
            <a:r>
              <a:rPr lang="en-US" sz="2800" dirty="0">
                <a:latin typeface="Arial" charset="0"/>
                <a:ea typeface="ヒラギノ角ゴ Pro W3" charset="0"/>
                <a:cs typeface="ヒラギノ角ゴ Pro W3" charset="0"/>
              </a:rPr>
              <a:t>questions: </a:t>
            </a:r>
          </a:p>
          <a:p>
            <a:pPr lvl="1" eaLnBrk="1" hangingPunct="1">
              <a:lnSpc>
                <a:spcPct val="90000"/>
              </a:lnSpc>
            </a:pPr>
            <a:r>
              <a:rPr lang="en-US" sz="2400" dirty="0" smtClean="0">
                <a:latin typeface="Arial" charset="0"/>
                <a:ea typeface="ヒラギノ角ゴ Pro W3" charset="0"/>
                <a:cs typeface="ヒラギノ角ゴ Pro W3" charset="0"/>
              </a:rPr>
              <a:t>Will </a:t>
            </a:r>
            <a:r>
              <a:rPr lang="en-US" sz="2400" dirty="0">
                <a:latin typeface="Arial" charset="0"/>
                <a:ea typeface="ヒラギノ角ゴ Pro W3" charset="0"/>
                <a:cs typeface="ヒラギノ角ゴ Pro W3" charset="0"/>
              </a:rPr>
              <a:t>the expansion continue forever, or will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eventually collapse back on itself?</a:t>
            </a:r>
          </a:p>
          <a:p>
            <a:pPr lvl="1" eaLnBrk="1" hangingPunct="1">
              <a:lnSpc>
                <a:spcPct val="90000"/>
              </a:lnSpc>
            </a:pPr>
            <a:r>
              <a:rPr lang="en-US" sz="2400" dirty="0" smtClean="0">
                <a:latin typeface="Arial" charset="0"/>
                <a:ea typeface="ヒラギノ角ゴ Pro W3" charset="0"/>
                <a:cs typeface="ヒラギノ角ゴ Pro W3" charset="0"/>
              </a:rPr>
              <a:t>What </a:t>
            </a:r>
            <a:r>
              <a:rPr lang="en-US" sz="2400" dirty="0">
                <a:latin typeface="Arial" charset="0"/>
                <a:ea typeface="ヒラギノ角ゴ Pro W3" charset="0"/>
                <a:cs typeface="ヒラギノ角ゴ Pro W3" charset="0"/>
              </a:rPr>
              <a:t>is the mass-density of the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(which would answer the above)?</a:t>
            </a:r>
          </a:p>
          <a:p>
            <a:pPr lvl="1" eaLnBrk="1" hangingPunct="1">
              <a:lnSpc>
                <a:spcPct val="85000"/>
              </a:lnSpc>
            </a:pPr>
            <a:endParaRPr lang="en-US" sz="2600" dirty="0">
              <a:latin typeface="Arial" charset="0"/>
              <a:ea typeface="ヒラギノ角ゴ Pro W3" charset="0"/>
              <a:cs typeface="ヒラギノ角ゴ Pro W3" charset="0"/>
            </a:endParaRPr>
          </a:p>
        </p:txBody>
      </p:sp>
      <p:sp>
        <p:nvSpPr>
          <p:cNvPr id="5325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709C3F5E-BDE9-1F4A-8959-FD3E8E333DB6}" type="slidenum">
              <a:rPr lang="en-US" sz="1400"/>
              <a:pPr eaLnBrk="1" hangingPunct="1"/>
              <a:t>15</a:t>
            </a:fld>
            <a:endParaRPr lang="en-US" sz="1400"/>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3575" y="2079625"/>
            <a:ext cx="3787775"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52475" y="1752600"/>
            <a:ext cx="3643572" cy="2246769"/>
          </a:xfrm>
          <a:prstGeom prst="rect">
            <a:avLst/>
          </a:prstGeom>
          <a:noFill/>
        </p:spPr>
        <p:txBody>
          <a:bodyPr wrap="square" rtlCol="0">
            <a:spAutoFit/>
          </a:bodyPr>
          <a:lstStyle/>
          <a:p>
            <a:pPr marL="285750" indent="-285750">
              <a:buFont typeface="Arial"/>
              <a:buChar char="•"/>
            </a:pPr>
            <a:r>
              <a:rPr lang="en-US" sz="2800" dirty="0">
                <a:latin typeface="Arial" charset="0"/>
                <a:ea typeface="ヒラギノ角ゴ Pro W3" charset="0"/>
                <a:cs typeface="ヒラギノ角ゴ Pro W3" charset="0"/>
              </a:rPr>
              <a:t>By the mid-90s, cosmologists thought that they had only to </a:t>
            </a:r>
            <a:r>
              <a:rPr lang="ja-JP" altLang="en-US" sz="2800" dirty="0">
                <a:latin typeface="Arial" charset="0"/>
                <a:ea typeface="ヒラギノ角ゴ Pro W3" charset="0"/>
                <a:cs typeface="ヒラギノ角ゴ Pro W3" charset="0"/>
              </a:rPr>
              <a:t>“</a:t>
            </a:r>
            <a:r>
              <a:rPr lang="en-US" sz="2800" dirty="0">
                <a:latin typeface="Arial" charset="0"/>
                <a:ea typeface="ヒラギノ角ゴ Pro W3" charset="0"/>
                <a:cs typeface="ヒラギノ角ゴ Pro W3" charset="0"/>
              </a:rPr>
              <a:t>fill in the details</a:t>
            </a:r>
            <a:r>
              <a:rPr lang="ja-JP" altLang="en-US" sz="2800" dirty="0">
                <a:latin typeface="Arial" charset="0"/>
                <a:ea typeface="ヒラギノ角ゴ Pro W3" charset="0"/>
                <a:cs typeface="ヒラギノ角ゴ Pro W3" charset="0"/>
              </a:rPr>
              <a:t>”</a:t>
            </a:r>
            <a:endParaRPr lang="en-US" sz="2800" dirty="0"/>
          </a:p>
        </p:txBody>
      </p:sp>
    </p:spTree>
    <p:extLst>
      <p:ext uri="{BB962C8B-B14F-4D97-AF65-F5344CB8AC3E}">
        <p14:creationId xmlns:p14="http://schemas.microsoft.com/office/powerpoint/2010/main" val="273244505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dirty="0" smtClean="0">
                <a:latin typeface="Arial" charset="0"/>
                <a:ea typeface="ヒラギノ角ゴ Pro W6" charset="0"/>
                <a:cs typeface="ヒラギノ角ゴ Pro W6" charset="0"/>
              </a:rPr>
              <a:t>Brief diversion </a:t>
            </a:r>
            <a:r>
              <a:rPr lang="en-US" dirty="0" smtClean="0">
                <a:latin typeface="Arial" charset="0"/>
                <a:ea typeface="ヒラギノ角ゴ Pro W6" charset="0"/>
                <a:cs typeface="ヒラギノ角ゴ Pro W6" charset="0"/>
              </a:rPr>
              <a:t>…</a:t>
            </a:r>
            <a:endParaRPr lang="en-US" dirty="0">
              <a:latin typeface="Arial" charset="0"/>
              <a:ea typeface="ヒラギノ角ゴ Pro W6" charset="0"/>
              <a:cs typeface="ヒラギノ角ゴ Pro W6" charset="0"/>
            </a:endParaRPr>
          </a:p>
        </p:txBody>
      </p:sp>
      <p:sp>
        <p:nvSpPr>
          <p:cNvPr id="82947" name="Rectangle 3"/>
          <p:cNvSpPr>
            <a:spLocks noGrp="1" noChangeArrowheads="1"/>
          </p:cNvSpPr>
          <p:nvPr>
            <p:ph idx="1"/>
          </p:nvPr>
        </p:nvSpPr>
        <p:spPr/>
        <p:txBody>
          <a:bodyPr/>
          <a:lstStyle/>
          <a:p>
            <a:pPr eaLnBrk="1" hangingPunct="1">
              <a:lnSpc>
                <a:spcPct val="90000"/>
              </a:lnSpc>
            </a:pPr>
            <a:r>
              <a:rPr lang="en-US" dirty="0">
                <a:latin typeface="Arial" charset="0"/>
                <a:ea typeface="ヒラギノ角ゴ Pro W3" charset="0"/>
                <a:cs typeface="ヒラギノ角ゴ Pro W3" charset="0"/>
              </a:rPr>
              <a:t>Things may not be what they </a:t>
            </a:r>
            <a:r>
              <a:rPr lang="en-US" dirty="0" smtClean="0">
                <a:latin typeface="Arial" charset="0"/>
                <a:ea typeface="ヒラギノ角ゴ Pro W3" charset="0"/>
                <a:cs typeface="ヒラギノ角ゴ Pro W3" charset="0"/>
              </a:rPr>
              <a:t>seem  </a:t>
            </a:r>
            <a:endParaRPr lang="en-US" dirty="0">
              <a:latin typeface="Arial" charset="0"/>
              <a:ea typeface="ヒラギノ角ゴ Pro W3" charset="0"/>
              <a:cs typeface="ヒラギノ角ゴ Pro W3" charset="0"/>
            </a:endParaRPr>
          </a:p>
          <a:p>
            <a:pPr eaLnBrk="1" hangingPunct="1">
              <a:lnSpc>
                <a:spcPct val="90000"/>
              </a:lnSpc>
            </a:pPr>
            <a:r>
              <a:rPr lang="en-US" dirty="0">
                <a:latin typeface="Arial" charset="0"/>
                <a:ea typeface="ヒラギノ角ゴ Pro W3" charset="0"/>
                <a:cs typeface="ヒラギノ角ゴ Pro W3" charset="0"/>
              </a:rPr>
              <a:t>When we see odd behavior, we look more carefully at what</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s going </a:t>
            </a:r>
            <a:r>
              <a:rPr lang="en-US" dirty="0" smtClean="0">
                <a:latin typeface="Arial" charset="0"/>
                <a:ea typeface="ヒラギノ角ゴ Pro W3" charset="0"/>
                <a:cs typeface="ヒラギノ角ゴ Pro W3" charset="0"/>
              </a:rPr>
              <a:t>on</a:t>
            </a:r>
            <a:endParaRPr lang="en-US" dirty="0">
              <a:latin typeface="Arial" charset="0"/>
              <a:ea typeface="ヒラギノ角ゴ Pro W3" charset="0"/>
              <a:cs typeface="ヒラギノ角ゴ Pro W3" charset="0"/>
            </a:endParaRPr>
          </a:p>
        </p:txBody>
      </p:sp>
      <p:sp>
        <p:nvSpPr>
          <p:cNvPr id="55298"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D60BB3-E524-8246-95AE-AA7D2098E9F2}" type="slidenum">
              <a:rPr lang="en-US" sz="1400"/>
              <a:pPr eaLnBrk="1" hangingPunct="1"/>
              <a:t>16</a:t>
            </a:fld>
            <a:endParaRPr lang="en-US" sz="1400"/>
          </a:p>
        </p:txBody>
      </p:sp>
    </p:spTree>
    <p:extLst>
      <p:ext uri="{BB962C8B-B14F-4D97-AF65-F5344CB8AC3E}">
        <p14:creationId xmlns:p14="http://schemas.microsoft.com/office/powerpoint/2010/main" val="30845769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4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dirty="0">
                <a:latin typeface="Arial" charset="0"/>
                <a:ea typeface="ヒラギノ角ゴ Pro W6" charset="0"/>
                <a:cs typeface="ヒラギノ角ゴ Pro W6" charset="0"/>
              </a:rPr>
              <a:t>Not the </a:t>
            </a:r>
            <a:r>
              <a:rPr lang="en-US" dirty="0" smtClean="0">
                <a:latin typeface="Arial" charset="0"/>
                <a:ea typeface="ヒラギノ角ゴ Pro W6" charset="0"/>
                <a:cs typeface="ヒラギノ角ゴ Pro W6" charset="0"/>
              </a:rPr>
              <a:t>End of Cosmology</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In </a:t>
            </a:r>
            <a:r>
              <a:rPr lang="en-US" dirty="0">
                <a:latin typeface="Arial" charset="0"/>
                <a:ea typeface="ヒラギノ角ゴ Pro W6" charset="0"/>
                <a:cs typeface="ヒラギノ角ゴ Pro W6" charset="0"/>
              </a:rPr>
              <a:t>1997…</a:t>
            </a:r>
          </a:p>
        </p:txBody>
      </p:sp>
      <p:sp>
        <p:nvSpPr>
          <p:cNvPr id="56323" name="Content Placeholder 2"/>
          <p:cNvSpPr>
            <a:spLocks noGrp="1"/>
          </p:cNvSpPr>
          <p:nvPr>
            <p:ph sz="half" idx="1"/>
          </p:nvPr>
        </p:nvSpPr>
        <p:spPr>
          <a:xfrm>
            <a:off x="685800" y="1981200"/>
            <a:ext cx="4419600" cy="3962400"/>
          </a:xfrm>
        </p:spPr>
        <p:txBody>
          <a:bodyPr/>
          <a:lstStyle/>
          <a:p>
            <a:pPr eaLnBrk="1" hangingPunct="1">
              <a:lnSpc>
                <a:spcPct val="80000"/>
              </a:lnSpc>
              <a:spcAft>
                <a:spcPts val="1200"/>
              </a:spcAft>
            </a:pPr>
            <a:r>
              <a:rPr lang="en-US" sz="2400" dirty="0">
                <a:latin typeface="Arial" charset="0"/>
                <a:ea typeface="ヒラギノ角ゴ Pro W3" charset="0"/>
                <a:cs typeface="ヒラギノ角ゴ Pro W3" charset="0"/>
              </a:rPr>
              <a:t>Gravity is the longest-reaching force according to physics</a:t>
            </a:r>
          </a:p>
          <a:p>
            <a:pPr eaLnBrk="1" hangingPunct="1">
              <a:lnSpc>
                <a:spcPct val="80000"/>
              </a:lnSpc>
              <a:spcAft>
                <a:spcPts val="1200"/>
              </a:spcAft>
            </a:pPr>
            <a:r>
              <a:rPr lang="en-US" sz="2400" dirty="0" smtClean="0">
                <a:latin typeface="Arial" charset="0"/>
                <a:ea typeface="ヒラギノ角ゴ Pro W3" charset="0"/>
                <a:cs typeface="ヒラギノ角ゴ Pro W3" charset="0"/>
              </a:rPr>
              <a:t>So, </a:t>
            </a:r>
            <a:r>
              <a:rPr lang="en-US" sz="2400" dirty="0">
                <a:latin typeface="Arial" charset="0"/>
                <a:ea typeface="ヒラギノ角ゴ Pro W3" charset="0"/>
                <a:cs typeface="ヒラギノ角ゴ Pro W3" charset="0"/>
              </a:rPr>
              <a:t>the expansion of the </a:t>
            </a:r>
            <a:r>
              <a:rPr lang="en-US" sz="2400" dirty="0" smtClean="0">
                <a:latin typeface="Arial" charset="0"/>
                <a:ea typeface="ヒラギノ角ゴ Pro W3" charset="0"/>
                <a:cs typeface="ヒラギノ角ゴ Pro W3" charset="0"/>
              </a:rPr>
              <a:t>universe </a:t>
            </a:r>
            <a:r>
              <a:rPr lang="en-US" sz="2400" dirty="0">
                <a:latin typeface="Arial" charset="0"/>
                <a:ea typeface="ヒラギノ角ゴ Pro W3" charset="0"/>
                <a:cs typeface="ヒラギノ角ゴ Pro W3" charset="0"/>
              </a:rPr>
              <a:t>should be slowing down…</a:t>
            </a:r>
          </a:p>
          <a:p>
            <a:pPr eaLnBrk="1" hangingPunct="1">
              <a:lnSpc>
                <a:spcPct val="80000"/>
              </a:lnSpc>
              <a:spcAft>
                <a:spcPts val="1200"/>
              </a:spcAft>
            </a:pPr>
            <a:r>
              <a:rPr lang="en-US" sz="2400" dirty="0">
                <a:latin typeface="Arial" charset="0"/>
                <a:ea typeface="ヒラギノ角ゴ Pro W3" charset="0"/>
                <a:cs typeface="ヒラギノ角ゴ Pro W3" charset="0"/>
              </a:rPr>
              <a:t>By observing supernovae in distant galaxies, researchers determine that the expansion is </a:t>
            </a:r>
            <a:r>
              <a:rPr lang="en-US" sz="2400" b="1" dirty="0">
                <a:latin typeface="Arial" charset="0"/>
                <a:ea typeface="ヒラギノ角ゴ Pro W3" charset="0"/>
                <a:cs typeface="ヒラギノ角ゴ Pro W3" charset="0"/>
              </a:rPr>
              <a:t>speeding up</a:t>
            </a:r>
          </a:p>
          <a:p>
            <a:pPr eaLnBrk="1" hangingPunct="1">
              <a:lnSpc>
                <a:spcPct val="70000"/>
              </a:lnSpc>
            </a:pPr>
            <a:endParaRPr lang="en-US" sz="2600" dirty="0">
              <a:latin typeface="Arial" charset="0"/>
              <a:ea typeface="ヒラギノ角ゴ Pro W3" charset="0"/>
              <a:cs typeface="ヒラギノ角ゴ Pro W3" charset="0"/>
            </a:endParaRPr>
          </a:p>
          <a:p>
            <a:pPr eaLnBrk="1" hangingPunct="1">
              <a:lnSpc>
                <a:spcPct val="80000"/>
              </a:lnSpc>
            </a:pPr>
            <a:endParaRPr lang="en-US" sz="2600" dirty="0">
              <a:latin typeface="Arial" charset="0"/>
              <a:ea typeface="ヒラギノ角ゴ Pro W3" charset="0"/>
              <a:cs typeface="ヒラギノ角ゴ Pro W3" charset="0"/>
            </a:endParaRPr>
          </a:p>
        </p:txBody>
      </p:sp>
      <p:sp>
        <p:nvSpPr>
          <p:cNvPr id="57349"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549050E-77EF-0142-BDC6-CDF66C2A305A}" type="slidenum">
              <a:rPr lang="en-US" sz="1400"/>
              <a:pPr eaLnBrk="1" hangingPunct="1"/>
              <a:t>17</a:t>
            </a:fld>
            <a:endParaRPr lang="en-US" sz="1400"/>
          </a:p>
        </p:txBody>
      </p:sp>
      <p:sp>
        <p:nvSpPr>
          <p:cNvPr id="8" name="TextBox 6"/>
          <p:cNvSpPr txBox="1">
            <a:spLocks noChangeArrowheads="1"/>
          </p:cNvSpPr>
          <p:nvPr/>
        </p:nvSpPr>
        <p:spPr bwMode="auto">
          <a:xfrm>
            <a:off x="5105401" y="4675964"/>
            <a:ext cx="3186648" cy="3385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gn="ctr" eaLnBrk="1" hangingPunct="1"/>
            <a:r>
              <a:rPr lang="en-US" sz="1600" dirty="0"/>
              <a:t>Cosmologists get </a:t>
            </a:r>
            <a:r>
              <a:rPr lang="en-US" sz="1600" b="1" dirty="0"/>
              <a:t>very</a:t>
            </a:r>
            <a:r>
              <a:rPr lang="en-US" sz="1600" dirty="0"/>
              <a:t> excited!</a:t>
            </a:r>
          </a:p>
        </p:txBody>
      </p:sp>
      <p:pic>
        <p:nvPicPr>
          <p:cNvPr id="4" name="Picture 3" descr="supernova.jpg"/>
          <p:cNvPicPr>
            <a:picLocks noChangeAspect="1"/>
          </p:cNvPicPr>
          <p:nvPr/>
        </p:nvPicPr>
        <p:blipFill rotWithShape="1">
          <a:blip r:embed="rId3">
            <a:extLst>
              <a:ext uri="{28A0092B-C50C-407E-A947-70E740481C1C}">
                <a14:useLocalDpi xmlns:a14="http://schemas.microsoft.com/office/drawing/2010/main" val="0"/>
              </a:ext>
            </a:extLst>
          </a:blip>
          <a:srcRect l="3290" t="2527" r="2527" b="3290"/>
          <a:stretch/>
        </p:blipFill>
        <p:spPr>
          <a:xfrm>
            <a:off x="5105400" y="2113435"/>
            <a:ext cx="3186648" cy="2359843"/>
          </a:xfrm>
          <a:prstGeom prst="rect">
            <a:avLst/>
          </a:prstGeom>
          <a:ln>
            <a:solidFill>
              <a:schemeClr val="tx1"/>
            </a:solidFill>
          </a:ln>
        </p:spPr>
      </p:pic>
    </p:spTree>
    <p:extLst>
      <p:ext uri="{BB962C8B-B14F-4D97-AF65-F5344CB8AC3E}">
        <p14:creationId xmlns:p14="http://schemas.microsoft.com/office/powerpoint/2010/main" val="5349325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3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32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History of the Universe</a:t>
            </a:r>
            <a:r>
              <a:rPr lang="ja-JP" altLang="en-US">
                <a:latin typeface="Arial" charset="0"/>
                <a:ea typeface="ヒラギノ角ゴ Pro W6" charset="0"/>
                <a:cs typeface="ヒラギノ角ゴ Pro W6" charset="0"/>
              </a:rPr>
              <a:t>’</a:t>
            </a:r>
            <a:r>
              <a:rPr lang="en-US">
                <a:latin typeface="Arial" charset="0"/>
                <a:ea typeface="ヒラギノ角ゴ Pro W6" charset="0"/>
                <a:cs typeface="ヒラギノ角ゴ Pro W6" charset="0"/>
              </a:rPr>
              <a:t>s Expansion</a:t>
            </a:r>
          </a:p>
        </p:txBody>
      </p:sp>
      <p:sp>
        <p:nvSpPr>
          <p:cNvPr id="59394"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D7F5828D-8571-2841-AC34-C08F7D7D1B60}" type="slidenum">
              <a:rPr lang="en-US" sz="1400"/>
              <a:pPr eaLnBrk="1" hangingPunct="1"/>
              <a:t>18</a:t>
            </a:fld>
            <a:endParaRPr lang="en-US" sz="1400"/>
          </a:p>
        </p:txBody>
      </p:sp>
      <p:sp>
        <p:nvSpPr>
          <p:cNvPr id="58372" name="TextBox 4"/>
          <p:cNvSpPr txBox="1">
            <a:spLocks noChangeArrowheads="1"/>
          </p:cNvSpPr>
          <p:nvPr/>
        </p:nvSpPr>
        <p:spPr bwMode="auto">
          <a:xfrm>
            <a:off x="1373188" y="5626100"/>
            <a:ext cx="6823075"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200"/>
              <a:t>Video clip from DVD </a:t>
            </a:r>
            <a:r>
              <a:rPr lang="en-US" sz="1200" i="1"/>
              <a:t>Beyond the Solar System: Expanding the Universe in the Classroom</a:t>
            </a:r>
            <a:r>
              <a:rPr lang="en-US" sz="1200"/>
              <a:t>, produced for NASA by the Harvard-Smithsonian Center for Astrophysics. © Smithsonian Institution</a:t>
            </a:r>
          </a:p>
        </p:txBody>
      </p:sp>
      <p:pic>
        <p:nvPicPr>
          <p:cNvPr id="58373" name="expanding_univ.mov" descr="Apps_and_Docs:Jim Lochner:Apps_and_Docs:Cosmic Times:Workshop_presentations:COTL_2009:expanding_univ.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408238" y="2281238"/>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19954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837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58373"/>
                                        </p:tgtEl>
                                      </p:cBhvr>
                                    </p:cmd>
                                  </p:childTnLst>
                                </p:cTn>
                              </p:par>
                            </p:childTnLst>
                          </p:cTn>
                        </p:par>
                      </p:childTnLst>
                    </p:cTn>
                  </p:par>
                </p:childTnLst>
              </p:cTn>
              <p:nextCondLst>
                <p:cond evt="onClick" delay="0">
                  <p:tgtEl>
                    <p:spTgt spid="58373"/>
                  </p:tgtEl>
                </p:cond>
              </p:nextCondLst>
            </p:seq>
            <p:video>
              <p:cMediaNode>
                <p:cTn id="7" fill="hold" display="0">
                  <p:stCondLst>
                    <p:cond delay="indefinite"/>
                  </p:stCondLst>
                  <p:endCondLst>
                    <p:cond evt="onNext" delay="0">
                      <p:tgtEl>
                        <p:sldTgt/>
                      </p:tgtEl>
                    </p:cond>
                    <p:cond evt="onPrev" delay="0">
                      <p:tgtEl>
                        <p:sldTgt/>
                      </p:tgtEl>
                    </p:cond>
                  </p:endCondLst>
                </p:cTn>
                <p:tgtEl>
                  <p:spTgt spid="5837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6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823" r="-6823"/>
          <a:stretch>
            <a:fillRect/>
          </a:stretch>
        </p:blipFill>
        <p:spPr/>
      </p:pic>
      <p:sp>
        <p:nvSpPr>
          <p:cNvPr id="62466" name="Title 1"/>
          <p:cNvSpPr>
            <a:spLocks noGrp="1"/>
          </p:cNvSpPr>
          <p:nvPr>
            <p:ph type="title"/>
          </p:nvPr>
        </p:nvSpPr>
        <p:spPr/>
        <p:txBody>
          <a:bodyPr/>
          <a:lstStyle/>
          <a:p>
            <a:r>
              <a:rPr lang="en-US" dirty="0">
                <a:latin typeface="Arial" charset="0"/>
                <a:ea typeface="ヒラギノ角ゴ Pro W6" charset="0"/>
                <a:cs typeface="ヒラギノ角ゴ Pro W6" charset="0"/>
              </a:rPr>
              <a:t>2006 – Cosmologists are busy</a:t>
            </a:r>
          </a:p>
        </p:txBody>
      </p:sp>
      <p:sp>
        <p:nvSpPr>
          <p:cNvPr id="62467" name="Content Placeholder 2"/>
          <p:cNvSpPr>
            <a:spLocks noGrp="1"/>
          </p:cNvSpPr>
          <p:nvPr>
            <p:ph sz="half" idx="1"/>
          </p:nvPr>
        </p:nvSpPr>
        <p:spPr>
          <a:xfrm>
            <a:off x="742950" y="1981200"/>
            <a:ext cx="3771900" cy="4284663"/>
          </a:xfrm>
        </p:spPr>
        <p:txBody>
          <a:bodyPr/>
          <a:lstStyle/>
          <a:p>
            <a:r>
              <a:rPr lang="en-US" sz="2400" dirty="0">
                <a:latin typeface="Arial" charset="0"/>
                <a:ea typeface="ヒラギノ角ゴ Pro W3" charset="0"/>
                <a:cs typeface="ヒラギノ角ゴ Pro W3" charset="0"/>
              </a:rPr>
              <a:t>Dark energy is well-established, having been detected in many </a:t>
            </a:r>
            <a:r>
              <a:rPr lang="en-US" sz="2400" dirty="0" smtClean="0">
                <a:latin typeface="Arial" charset="0"/>
                <a:ea typeface="ヒラギノ角ゴ Pro W3" charset="0"/>
                <a:cs typeface="ヒラギノ角ゴ Pro W3" charset="0"/>
              </a:rPr>
              <a:t>ways</a:t>
            </a:r>
            <a:endParaRPr lang="en-US" sz="2400" dirty="0">
              <a:latin typeface="Arial" charset="0"/>
              <a:ea typeface="ヒラギノ角ゴ Pro W3" charset="0"/>
              <a:cs typeface="ヒラギノ角ゴ Pro W3" charset="0"/>
            </a:endParaRPr>
          </a:p>
          <a:p>
            <a:r>
              <a:rPr lang="en-US" sz="2400" dirty="0">
                <a:latin typeface="Arial" charset="0"/>
                <a:ea typeface="ヒラギノ角ゴ Pro W3" charset="0"/>
                <a:cs typeface="ヒラギノ角ゴ Pro W3" charset="0"/>
              </a:rPr>
              <a:t>Still, the nature of dark energy is largely a </a:t>
            </a:r>
            <a:r>
              <a:rPr lang="en-US" sz="2400" dirty="0" smtClean="0">
                <a:latin typeface="Arial" charset="0"/>
                <a:ea typeface="ヒラギノ角ゴ Pro W3" charset="0"/>
                <a:cs typeface="ヒラギノ角ゴ Pro W3" charset="0"/>
              </a:rPr>
              <a:t>mystery</a:t>
            </a:r>
            <a:endParaRPr lang="en-US" sz="2400" dirty="0">
              <a:latin typeface="Arial" charset="0"/>
              <a:ea typeface="ヒラギノ角ゴ Pro W3" charset="0"/>
              <a:cs typeface="ヒラギノ角ゴ Pro W3" charset="0"/>
            </a:endParaRPr>
          </a:p>
          <a:p>
            <a:r>
              <a:rPr lang="en-US" sz="2400" dirty="0">
                <a:latin typeface="Arial" charset="0"/>
                <a:ea typeface="ヒラギノ角ゴ Pro W3" charset="0"/>
                <a:cs typeface="ヒラギノ角ゴ Pro W3" charset="0"/>
              </a:rPr>
              <a:t>Stay tuned to this continuing science story…</a:t>
            </a:r>
          </a:p>
        </p:txBody>
      </p:sp>
      <p:sp>
        <p:nvSpPr>
          <p:cNvPr id="9" name="TextBox 8"/>
          <p:cNvSpPr txBox="1"/>
          <p:nvPr/>
        </p:nvSpPr>
        <p:spPr>
          <a:xfrm>
            <a:off x="1060450" y="6078538"/>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expanding universe, distances in the universe, supernovae, gravity</a:t>
            </a:r>
          </a:p>
        </p:txBody>
      </p:sp>
    </p:spTree>
    <p:extLst>
      <p:ext uri="{BB962C8B-B14F-4D97-AF65-F5344CB8AC3E}">
        <p14:creationId xmlns:p14="http://schemas.microsoft.com/office/powerpoint/2010/main" val="38309924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What </a:t>
            </a:r>
            <a:r>
              <a:rPr lang="en-US" dirty="0" smtClean="0"/>
              <a:t>is Cosmic Times?</a:t>
            </a:r>
          </a:p>
          <a:p>
            <a:r>
              <a:rPr lang="en-US" dirty="0" smtClean="0"/>
              <a:t>A taste of Cosmic Times</a:t>
            </a:r>
          </a:p>
          <a:p>
            <a:pPr lvl="1"/>
            <a:r>
              <a:rPr lang="en-US" dirty="0" smtClean="0"/>
              <a:t>1955 – Big Bang versus Steady State</a:t>
            </a:r>
          </a:p>
          <a:p>
            <a:pPr lvl="1"/>
            <a:r>
              <a:rPr lang="en-US" dirty="0" smtClean="0"/>
              <a:t>1965 – Breaking the Stalemate</a:t>
            </a:r>
          </a:p>
          <a:p>
            <a:pPr lvl="1"/>
            <a:r>
              <a:rPr lang="en-US" dirty="0" smtClean="0"/>
              <a:t>1993 – Cosmology’s End?</a:t>
            </a:r>
          </a:p>
          <a:p>
            <a:pPr lvl="1"/>
            <a:r>
              <a:rPr lang="en-US" dirty="0" smtClean="0"/>
              <a:t>2006 – Continuing Story</a:t>
            </a:r>
          </a:p>
          <a:p>
            <a:pPr>
              <a:buFont typeface="Arial"/>
              <a:buChar char="•"/>
            </a:pPr>
            <a:r>
              <a:rPr lang="en-US" dirty="0" smtClean="0"/>
              <a:t>Tools for </a:t>
            </a:r>
            <a:r>
              <a:rPr lang="en-US" dirty="0" smtClean="0"/>
              <a:t>tailoring Cosmic </a:t>
            </a:r>
            <a:r>
              <a:rPr lang="en-US" dirty="0" smtClean="0"/>
              <a:t>Times to your classroom</a:t>
            </a:r>
          </a:p>
          <a:p>
            <a:endParaRPr lang="en-US" dirty="0" smtClean="0"/>
          </a:p>
          <a:p>
            <a:endParaRPr lang="en-US" dirty="0" smtClean="0"/>
          </a:p>
          <a:p>
            <a:endParaRPr lang="en-US" dirty="0"/>
          </a:p>
        </p:txBody>
      </p:sp>
    </p:spTree>
    <p:extLst>
      <p:ext uri="{BB962C8B-B14F-4D97-AF65-F5344CB8AC3E}">
        <p14:creationId xmlns:p14="http://schemas.microsoft.com/office/powerpoint/2010/main" val="870423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dirty="0" smtClean="0">
                <a:latin typeface="Arial" charset="0"/>
                <a:ea typeface="ヒラギノ角ゴ Pro W6" charset="0"/>
                <a:cs typeface="ヒラギノ角ゴ Pro W6" charset="0"/>
              </a:rPr>
              <a:t>It is now 2014…</a:t>
            </a:r>
            <a:endParaRPr lang="en-US" dirty="0">
              <a:latin typeface="Arial" charset="0"/>
              <a:ea typeface="ヒラギノ角ゴ Pro W6" charset="0"/>
              <a:cs typeface="ヒラギノ角ゴ Pro W6" charset="0"/>
            </a:endParaRPr>
          </a:p>
        </p:txBody>
      </p:sp>
      <p:sp>
        <p:nvSpPr>
          <p:cNvPr id="3" name="Content Placeholder 2"/>
          <p:cNvSpPr>
            <a:spLocks noGrp="1"/>
          </p:cNvSpPr>
          <p:nvPr>
            <p:ph idx="1"/>
          </p:nvPr>
        </p:nvSpPr>
        <p:spPr/>
        <p:txBody>
          <a:bodyPr/>
          <a:lstStyle/>
          <a:p>
            <a:r>
              <a:rPr lang="en-US" dirty="0">
                <a:latin typeface="Arial" charset="0"/>
                <a:ea typeface="ヒラギノ角ゴ Pro W3" charset="0"/>
                <a:cs typeface="ヒラギノ角ゴ Pro W3" charset="0"/>
              </a:rPr>
              <a:t>What is our view of the universe?</a:t>
            </a:r>
          </a:p>
          <a:p>
            <a:pPr lvl="1"/>
            <a:r>
              <a:rPr lang="en-US" dirty="0">
                <a:latin typeface="Arial" charset="0"/>
                <a:ea typeface="ヒラギノ角ゴ Pro W3" charset="0"/>
                <a:cs typeface="ヒラギノ角ゴ Pro W3" charset="0"/>
              </a:rPr>
              <a:t>Finite</a:t>
            </a:r>
          </a:p>
          <a:p>
            <a:pPr lvl="1"/>
            <a:r>
              <a:rPr lang="en-US" dirty="0">
                <a:latin typeface="Arial" charset="0"/>
                <a:ea typeface="ヒラギノ角ゴ Pro W3" charset="0"/>
                <a:cs typeface="ヒラギノ角ゴ Pro W3" charset="0"/>
              </a:rPr>
              <a:t>Changing</a:t>
            </a:r>
          </a:p>
          <a:p>
            <a:pPr lvl="1"/>
            <a:r>
              <a:rPr lang="en-US" dirty="0">
                <a:latin typeface="Arial" charset="0"/>
                <a:ea typeface="ヒラギノ角ゴ Pro W3" charset="0"/>
                <a:cs typeface="ヒラギノ角ゴ Pro W3" charset="0"/>
              </a:rPr>
              <a:t>13.7 billion years old</a:t>
            </a:r>
          </a:p>
          <a:p>
            <a:endParaRPr lang="en-US" dirty="0"/>
          </a:p>
        </p:txBody>
      </p:sp>
      <p:sp>
        <p:nvSpPr>
          <p:cNvPr id="6144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D8DB28D-A826-184B-BC7D-887DA207E72C}" type="slidenum">
              <a:rPr lang="en-US" sz="1400"/>
              <a:pPr eaLnBrk="1" hangingPunct="1"/>
              <a:t>20</a:t>
            </a:fld>
            <a:endParaRPr lang="en-US" sz="1400"/>
          </a:p>
        </p:txBody>
      </p:sp>
    </p:spTree>
    <p:extLst>
      <p:ext uri="{BB962C8B-B14F-4D97-AF65-F5344CB8AC3E}">
        <p14:creationId xmlns:p14="http://schemas.microsoft.com/office/powerpoint/2010/main" val="41604224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B16A02A-15CE-C24C-AAAF-460E856E608E}" type="slidenum">
              <a:rPr lang="en-US" sz="1400"/>
              <a:pPr eaLnBrk="1" hangingPunct="1"/>
              <a:t>21</a:t>
            </a:fld>
            <a:endParaRPr lang="en-US" sz="1400"/>
          </a:p>
        </p:txBody>
      </p:sp>
      <p:sp>
        <p:nvSpPr>
          <p:cNvPr id="70659" name="Rectangle 2"/>
          <p:cNvSpPr>
            <a:spLocks noGrp="1" noChangeArrowheads="1"/>
          </p:cNvSpPr>
          <p:nvPr>
            <p:ph type="title" idx="4294967295"/>
          </p:nvPr>
        </p:nvSpPr>
        <p:spPr>
          <a:xfrm>
            <a:off x="688975" y="674688"/>
            <a:ext cx="7772400" cy="1143000"/>
          </a:xfrm>
        </p:spPr>
        <p:txBody>
          <a:bodyPr/>
          <a:lstStyle/>
          <a:p>
            <a:pPr eaLnBrk="1" hangingPunct="1"/>
            <a:r>
              <a:rPr lang="en-US">
                <a:latin typeface="Arial" charset="0"/>
                <a:ea typeface="ヒラギノ角ゴ Pro W6" charset="0"/>
                <a:cs typeface="ヒラギノ角ゴ Pro W6" charset="0"/>
              </a:rPr>
              <a:t>Cosmic Times</a:t>
            </a:r>
          </a:p>
        </p:txBody>
      </p:sp>
      <p:sp>
        <p:nvSpPr>
          <p:cNvPr id="70660" name="Rectangle 3"/>
          <p:cNvSpPr>
            <a:spLocks noGrp="1" noChangeArrowheads="1"/>
          </p:cNvSpPr>
          <p:nvPr>
            <p:ph type="body" idx="4294967295"/>
          </p:nvPr>
        </p:nvSpPr>
        <p:spPr>
          <a:xfrm>
            <a:off x="788988" y="1676400"/>
            <a:ext cx="7705725" cy="711200"/>
          </a:xfrm>
        </p:spPr>
        <p:txBody>
          <a:bodyPr/>
          <a:lstStyle/>
          <a:p>
            <a:pPr algn="ctr" eaLnBrk="1" hangingPunct="1">
              <a:buFontTx/>
              <a:buNone/>
            </a:pPr>
            <a:r>
              <a:rPr lang="en-US" sz="2000">
                <a:latin typeface="Arial" charset="0"/>
                <a:ea typeface="ヒラギノ角ゴ Pro W3" charset="0"/>
                <a:cs typeface="ヒラギノ角ゴ Pro W3" charset="0"/>
              </a:rPr>
              <a:t>Posters, Newsletters, Teacher</a:t>
            </a:r>
            <a:r>
              <a:rPr lang="ja-JP" altLang="en-US" sz="2000">
                <a:latin typeface="Arial" charset="0"/>
                <a:ea typeface="ヒラギノ角ゴ Pro W3" charset="0"/>
                <a:cs typeface="ヒラギノ角ゴ Pro W3" charset="0"/>
              </a:rPr>
              <a:t>’</a:t>
            </a:r>
            <a:r>
              <a:rPr lang="en-US" sz="2000">
                <a:latin typeface="Arial" charset="0"/>
                <a:ea typeface="ヒラギノ角ゴ Pro W3" charset="0"/>
                <a:cs typeface="ヒラギノ角ゴ Pro W3" charset="0"/>
              </a:rPr>
              <a:t>s Resources, Lessons &amp; Online-Edition all on our website: </a:t>
            </a:r>
            <a:r>
              <a:rPr lang="en-US" sz="2000">
                <a:latin typeface="Arial" charset="0"/>
                <a:ea typeface="ヒラギノ角ゴ Pro W3" charset="0"/>
                <a:cs typeface="ヒラギノ角ゴ Pro W3" charset="0"/>
                <a:hlinkClick r:id="rId3"/>
              </a:rPr>
              <a:t>http://cosmictimes.gsfc.nasa.gov/</a:t>
            </a:r>
            <a:endParaRPr lang="en-US" sz="2000">
              <a:latin typeface="Arial" charset="0"/>
              <a:ea typeface="ヒラギノ角ゴ Pro W3" charset="0"/>
              <a:cs typeface="ヒラギノ角ゴ Pro W3" charset="0"/>
            </a:endParaRPr>
          </a:p>
        </p:txBody>
      </p:sp>
      <p:pic>
        <p:nvPicPr>
          <p:cNvPr id="70661" name="Content Placeholder 4" descr="CT_posters_all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178" y="2671763"/>
            <a:ext cx="3708400" cy="270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6" descr="online_screensho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1463" y="2796983"/>
            <a:ext cx="34782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48250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A Brief Tour</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lstStyle/>
          <a:p>
            <a:r>
              <a:rPr lang="en-US" dirty="0" smtClean="0"/>
              <a:t>A variety of tools are available to help you navigate Cosmic Times and find the right resources for your classroom</a:t>
            </a:r>
            <a:endParaRPr lang="en-US"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22</a:t>
            </a:fld>
            <a:endParaRPr lang="en-US" sz="1400"/>
          </a:p>
        </p:txBody>
      </p:sp>
      <p:pic>
        <p:nvPicPr>
          <p:cNvPr id="5" name="Content Placeholder 4" descr="front_page.jpg"/>
          <p:cNvPicPr>
            <a:picLocks noGrp="1" noChangeAspect="1"/>
          </p:cNvPicPr>
          <p:nvPr>
            <p:ph sz="half" idx="2"/>
          </p:nvPr>
        </p:nvPicPr>
        <p:blipFill>
          <a:blip r:embed="rId2">
            <a:extLst>
              <a:ext uri="{28A0092B-C50C-407E-A947-70E740481C1C}">
                <a14:useLocalDpi xmlns:a14="http://schemas.microsoft.com/office/drawing/2010/main" val="0"/>
              </a:ext>
            </a:extLst>
          </a:blip>
          <a:srcRect l="-1375" r="-1375"/>
          <a:stretch>
            <a:fillRect/>
          </a:stretch>
        </p:blipFill>
        <p:spPr/>
      </p:pic>
      <p:sp>
        <p:nvSpPr>
          <p:cNvPr id="9" name="Right Arrow 8"/>
          <p:cNvSpPr>
            <a:spLocks noChangeArrowheads="1"/>
          </p:cNvSpPr>
          <p:nvPr/>
        </p:nvSpPr>
        <p:spPr bwMode="auto">
          <a:xfrm flipH="1">
            <a:off x="6511926" y="2275973"/>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Teacher Resources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18850587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A Brief Tour</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lstStyle/>
          <a:p>
            <a:r>
              <a:rPr lang="en-US" dirty="0" smtClean="0"/>
              <a:t>A variety of tools are available to help you navigate Cosmic Times and find the right resources for your classroom</a:t>
            </a:r>
            <a:endParaRPr lang="en-US"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23</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Tree>
    <p:extLst>
      <p:ext uri="{BB962C8B-B14F-4D97-AF65-F5344CB8AC3E}">
        <p14:creationId xmlns:p14="http://schemas.microsoft.com/office/powerpoint/2010/main" val="34278732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rmAutofit/>
          </a:bodyPr>
          <a:lstStyle/>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24</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
        <p:nvSpPr>
          <p:cNvPr id="7" name="Right Arrow 6"/>
          <p:cNvSpPr>
            <a:spLocks noChangeArrowheads="1"/>
          </p:cNvSpPr>
          <p:nvPr/>
        </p:nvSpPr>
        <p:spPr bwMode="auto">
          <a:xfrm flipH="1">
            <a:off x="6393793" y="3957491"/>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Guide to the Articles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65576971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further information organized by year/issue of Cosmic Times </a:t>
            </a:r>
          </a:p>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25</a:t>
            </a:fld>
            <a:endParaRPr lang="en-US" sz="1400"/>
          </a:p>
        </p:txBody>
      </p:sp>
      <p:pic>
        <p:nvPicPr>
          <p:cNvPr id="5" name="Content Placeholder 4" descr="teachers_guide.jpg"/>
          <p:cNvPicPr>
            <a:picLocks noGrp="1" noChangeAspect="1"/>
          </p:cNvPicPr>
          <p:nvPr>
            <p:ph sz="half" idx="2"/>
          </p:nvPr>
        </p:nvPicPr>
        <p:blipFill>
          <a:blip r:embed="rId2">
            <a:extLst>
              <a:ext uri="{28A0092B-C50C-407E-A947-70E740481C1C}">
                <a14:useLocalDpi xmlns:a14="http://schemas.microsoft.com/office/drawing/2010/main" val="0"/>
              </a:ext>
            </a:extLst>
          </a:blip>
          <a:srcRect l="-1382" r="-1382"/>
          <a:stretch>
            <a:fillRect/>
          </a:stretch>
        </p:blipFill>
        <p:spPr/>
      </p:pic>
      <p:sp>
        <p:nvSpPr>
          <p:cNvPr id="8" name="Right Arrow 7"/>
          <p:cNvSpPr>
            <a:spLocks noChangeArrowheads="1"/>
          </p:cNvSpPr>
          <p:nvPr/>
        </p:nvSpPr>
        <p:spPr bwMode="auto">
          <a:xfrm flipH="1">
            <a:off x="6027094" y="2821571"/>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Year of interest</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25602912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Guide to the Articles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a:t>Here you will find further information organized by year/issue of Cosmic Times </a:t>
            </a:r>
          </a:p>
          <a:p>
            <a:pPr lvl="1"/>
            <a:r>
              <a:rPr lang="en-US" sz="2000" dirty="0" smtClean="0"/>
              <a:t>Downloads</a:t>
            </a:r>
          </a:p>
          <a:p>
            <a:pPr lvl="2"/>
            <a:r>
              <a:rPr lang="en-US" sz="1600" dirty="0" smtClean="0"/>
              <a:t>Poster</a:t>
            </a:r>
          </a:p>
          <a:p>
            <a:pPr lvl="2"/>
            <a:r>
              <a:rPr lang="en-US" sz="1600" dirty="0" smtClean="0"/>
              <a:t>Newsletters</a:t>
            </a:r>
          </a:p>
          <a:p>
            <a:pPr lvl="2"/>
            <a:r>
              <a:rPr lang="en-US" sz="1600" dirty="0" smtClean="0"/>
              <a:t>Glossary</a:t>
            </a:r>
          </a:p>
          <a:p>
            <a:pPr lvl="2"/>
            <a:r>
              <a:rPr lang="en-US" sz="1600" dirty="0" smtClean="0"/>
              <a:t>Questions for understanding</a:t>
            </a:r>
          </a:p>
          <a:p>
            <a:pPr lvl="1"/>
            <a:r>
              <a:rPr lang="en-US" sz="2000" dirty="0" smtClean="0"/>
              <a:t>Additional information about each article</a:t>
            </a:r>
          </a:p>
          <a:p>
            <a:pPr lvl="1"/>
            <a:r>
              <a:rPr lang="en-US" sz="2000" dirty="0" smtClean="0"/>
              <a:t>Classroom lesson plans</a:t>
            </a:r>
          </a:p>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26</a:t>
            </a:fld>
            <a:endParaRPr lang="en-US" sz="1400"/>
          </a:p>
        </p:txBody>
      </p:sp>
      <p:pic>
        <p:nvPicPr>
          <p:cNvPr id="6" name="Content Placeholder 5" descr="1919_guid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22130812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rmAutofit/>
          </a:bodyPr>
          <a:lstStyle/>
          <a:p>
            <a:pPr lvl="1"/>
            <a:endParaRPr lang="en-US" dirty="0" smtClean="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27</a:t>
            </a:fld>
            <a:endParaRPr lang="en-US" sz="1400"/>
          </a:p>
        </p:txBody>
      </p:sp>
      <p:pic>
        <p:nvPicPr>
          <p:cNvPr id="6" name="Content Placeholder 5" descr="teacher_resource_page.jpg"/>
          <p:cNvPicPr>
            <a:picLocks noGrp="1" noChangeAspect="1"/>
          </p:cNvPicPr>
          <p:nvPr>
            <p:ph sz="half" idx="2"/>
          </p:nvPr>
        </p:nvPicPr>
        <p:blipFill>
          <a:blip r:embed="rId2">
            <a:extLst>
              <a:ext uri="{28A0092B-C50C-407E-A947-70E740481C1C}">
                <a14:useLocalDpi xmlns:a14="http://schemas.microsoft.com/office/drawing/2010/main" val="0"/>
              </a:ext>
            </a:extLst>
          </a:blip>
          <a:srcRect l="-1435" r="-1435"/>
          <a:stretch>
            <a:fillRect/>
          </a:stretch>
        </p:blipFill>
        <p:spPr/>
      </p:pic>
      <p:sp>
        <p:nvSpPr>
          <p:cNvPr id="7" name="Right Arrow 6"/>
          <p:cNvSpPr>
            <a:spLocks noChangeArrowheads="1"/>
          </p:cNvSpPr>
          <p:nvPr/>
        </p:nvSpPr>
        <p:spPr bwMode="auto">
          <a:xfrm flipH="1">
            <a:off x="5940867" y="4659054"/>
            <a:ext cx="1449114" cy="921783"/>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Curriculum Tools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26464859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urriculum_tools.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28</a:t>
            </a:fld>
            <a:endParaRPr lang="en-US" sz="1400"/>
          </a:p>
        </p:txBody>
      </p:sp>
    </p:spTree>
    <p:extLst>
      <p:ext uri="{BB962C8B-B14F-4D97-AF65-F5344CB8AC3E}">
        <p14:creationId xmlns:p14="http://schemas.microsoft.com/office/powerpoint/2010/main" val="351301154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29</a:t>
            </a:fld>
            <a:endParaRPr lang="en-US" sz="1400"/>
          </a:p>
        </p:txBody>
      </p:sp>
      <p:pic>
        <p:nvPicPr>
          <p:cNvPr id="6" name="Content Placeholder 5" descr="lesson_table.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27356742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Cosmic Times?</a:t>
            </a:r>
            <a:endParaRPr lang="en-US" dirty="0"/>
          </a:p>
        </p:txBody>
      </p:sp>
      <p:sp>
        <p:nvSpPr>
          <p:cNvPr id="3" name="Content Placeholder 2"/>
          <p:cNvSpPr>
            <a:spLocks noGrp="1"/>
          </p:cNvSpPr>
          <p:nvPr>
            <p:ph idx="1"/>
          </p:nvPr>
        </p:nvSpPr>
        <p:spPr>
          <a:xfrm>
            <a:off x="894632" y="2628640"/>
            <a:ext cx="4380626" cy="3664209"/>
          </a:xfrm>
        </p:spPr>
        <p:txBody>
          <a:bodyPr>
            <a:normAutofit fontScale="77500" lnSpcReduction="20000"/>
          </a:bodyPr>
          <a:lstStyle/>
          <a:p>
            <a:r>
              <a:rPr lang="en-US" sz="3400" dirty="0" smtClean="0"/>
              <a:t>Includes</a:t>
            </a:r>
            <a:r>
              <a:rPr lang="en-US" dirty="0" smtClean="0"/>
              <a:t>:</a:t>
            </a:r>
          </a:p>
          <a:p>
            <a:pPr lvl="1">
              <a:lnSpc>
                <a:spcPct val="110000"/>
              </a:lnSpc>
            </a:pPr>
            <a:r>
              <a:rPr lang="en-US" dirty="0" smtClean="0"/>
              <a:t>6 posters resembling front page newspapers 1919 to 2006</a:t>
            </a:r>
          </a:p>
          <a:p>
            <a:pPr lvl="1">
              <a:lnSpc>
                <a:spcPct val="110000"/>
              </a:lnSpc>
            </a:pPr>
            <a:r>
              <a:rPr lang="en-US" dirty="0" smtClean="0"/>
              <a:t>3 newsletter versions of each poster, two at differentiated reading levels</a:t>
            </a:r>
          </a:p>
          <a:p>
            <a:pPr lvl="1">
              <a:lnSpc>
                <a:spcPct val="110000"/>
              </a:lnSpc>
            </a:pPr>
            <a:r>
              <a:rPr lang="en-US" dirty="0" smtClean="0"/>
              <a:t>4-5 lesson plans for each poster exploring fundamental science, social context, and reading skills</a:t>
            </a:r>
          </a:p>
          <a:p>
            <a:endParaRPr lang="en-US" dirty="0" smtClean="0"/>
          </a:p>
          <a:p>
            <a:endParaRPr lang="en-US" dirty="0"/>
          </a:p>
        </p:txBody>
      </p:sp>
      <p:sp>
        <p:nvSpPr>
          <p:cNvPr id="6" name="TextBox 5"/>
          <p:cNvSpPr txBox="1">
            <a:spLocks noChangeArrowheads="1"/>
          </p:cNvSpPr>
          <p:nvPr/>
        </p:nvSpPr>
        <p:spPr bwMode="auto">
          <a:xfrm>
            <a:off x="2667000" y="6081713"/>
            <a:ext cx="6324600" cy="647700"/>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a:t>You will receive the Cosmic Times posters and a DVD containing materials at the end of this workshop</a:t>
            </a:r>
          </a:p>
        </p:txBody>
      </p:sp>
      <p:sp>
        <p:nvSpPr>
          <p:cNvPr id="7" name="TextBox 6"/>
          <p:cNvSpPr txBox="1"/>
          <p:nvPr/>
        </p:nvSpPr>
        <p:spPr>
          <a:xfrm>
            <a:off x="894631" y="1752600"/>
            <a:ext cx="7332772" cy="892552"/>
          </a:xfrm>
          <a:prstGeom prst="rect">
            <a:avLst/>
          </a:prstGeom>
          <a:noFill/>
        </p:spPr>
        <p:txBody>
          <a:bodyPr wrap="square" rtlCol="0">
            <a:spAutoFit/>
          </a:bodyPr>
          <a:lstStyle/>
          <a:p>
            <a:pPr marL="285750" indent="-285750">
              <a:buFont typeface="Arial"/>
              <a:buChar char="•"/>
            </a:pPr>
            <a:r>
              <a:rPr lang="en-US" sz="2600" dirty="0" smtClean="0"/>
              <a:t>Suite of curriculum support materials tracing our understanding of the expanding universe</a:t>
            </a:r>
          </a:p>
        </p:txBody>
      </p:sp>
      <p:pic>
        <p:nvPicPr>
          <p:cNvPr id="8" name="Picture 7" descr="ct_poster_pyramid_hires_sm_color_600widt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6081" y="3270971"/>
            <a:ext cx="2861322" cy="2083996"/>
          </a:xfrm>
          <a:prstGeom prst="rect">
            <a:avLst/>
          </a:prstGeom>
          <a:ln>
            <a:solidFill>
              <a:schemeClr val="tx1"/>
            </a:solidFill>
          </a:ln>
        </p:spPr>
      </p:pic>
    </p:spTree>
    <p:extLst>
      <p:ext uri="{BB962C8B-B14F-4D97-AF65-F5344CB8AC3E}">
        <p14:creationId xmlns:p14="http://schemas.microsoft.com/office/powerpoint/2010/main" val="127592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30</a:t>
            </a:fld>
            <a:endParaRPr lang="en-US" sz="1400"/>
          </a:p>
        </p:txBody>
      </p:sp>
      <p:pic>
        <p:nvPicPr>
          <p:cNvPr id="6" name="Content Placeholder 5" descr="standards_table.jpg"/>
          <p:cNvPicPr>
            <a:picLocks noGrp="1" noChangeAspect="1"/>
          </p:cNvPicPr>
          <p:nvPr>
            <p:ph sz="half" idx="2"/>
          </p:nvPr>
        </p:nvPicPr>
        <p:blipFill>
          <a:blip r:embed="rId3">
            <a:extLst>
              <a:ext uri="{28A0092B-C50C-407E-A947-70E740481C1C}">
                <a14:useLocalDpi xmlns:a14="http://schemas.microsoft.com/office/drawing/2010/main" val="0"/>
              </a:ext>
            </a:extLst>
          </a:blip>
          <a:srcRect l="-1416" r="-1416"/>
          <a:stretch>
            <a:fillRect/>
          </a:stretch>
        </p:blipFill>
        <p:spPr/>
      </p:pic>
    </p:spTree>
    <p:extLst>
      <p:ext uri="{BB962C8B-B14F-4D97-AF65-F5344CB8AC3E}">
        <p14:creationId xmlns:p14="http://schemas.microsoft.com/office/powerpoint/2010/main" val="30985270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a:p>
            <a:pPr lvl="1"/>
            <a:r>
              <a:rPr lang="en-US" sz="2000" dirty="0" smtClean="0"/>
              <a:t>Keyword clouds</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31</a:t>
            </a:fld>
            <a:endParaRPr lang="en-US" sz="1400"/>
          </a:p>
        </p:txBody>
      </p:sp>
      <p:pic>
        <p:nvPicPr>
          <p:cNvPr id="6" name="Content Placeholder 5" descr="keyword_cloud.jpg"/>
          <p:cNvPicPr>
            <a:picLocks noGrp="1" noChangeAspect="1"/>
          </p:cNvPicPr>
          <p:nvPr>
            <p:ph sz="half" idx="2"/>
          </p:nvPr>
        </p:nvPicPr>
        <p:blipFill>
          <a:blip r:embed="rId2">
            <a:extLst>
              <a:ext uri="{28A0092B-C50C-407E-A947-70E740481C1C}">
                <a14:useLocalDpi xmlns:a14="http://schemas.microsoft.com/office/drawing/2010/main" val="0"/>
              </a:ext>
            </a:extLst>
          </a:blip>
          <a:srcRect l="-1416" r="-1416"/>
          <a:stretch>
            <a:fillRect/>
          </a:stretch>
        </p:blipFill>
        <p:spPr/>
      </p:pic>
      <p:pic>
        <p:nvPicPr>
          <p:cNvPr id="8" name="Picture 7" descr="keyword_i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739" y="4478618"/>
            <a:ext cx="2376751" cy="1703660"/>
          </a:xfrm>
          <a:prstGeom prst="rect">
            <a:avLst/>
          </a:prstGeom>
          <a:ln>
            <a:solidFill>
              <a:schemeClr val="tx1"/>
            </a:solidFill>
          </a:ln>
        </p:spPr>
      </p:pic>
      <p:sp>
        <p:nvSpPr>
          <p:cNvPr id="11" name="Right Arrow 10"/>
          <p:cNvSpPr>
            <a:spLocks noChangeArrowheads="1"/>
          </p:cNvSpPr>
          <p:nvPr/>
        </p:nvSpPr>
        <p:spPr bwMode="auto">
          <a:xfrm flipH="1">
            <a:off x="7542293" y="3577421"/>
            <a:ext cx="1449114" cy="1297997"/>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Click a keyword</a:t>
            </a:r>
            <a:endParaRPr kumimoji="1" lang="en-US" sz="1400" dirty="0">
              <a:latin typeface="Times" charset="0"/>
              <a:ea typeface="Osaka" charset="0"/>
              <a:cs typeface="Osaka" charset="0"/>
            </a:endParaRPr>
          </a:p>
        </p:txBody>
      </p:sp>
      <p:sp>
        <p:nvSpPr>
          <p:cNvPr id="12" name="Right Arrow 11"/>
          <p:cNvSpPr>
            <a:spLocks noChangeArrowheads="1"/>
          </p:cNvSpPr>
          <p:nvPr/>
        </p:nvSpPr>
        <p:spPr bwMode="auto">
          <a:xfrm flipH="1">
            <a:off x="6312962" y="4811454"/>
            <a:ext cx="1610775" cy="1370824"/>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1400" dirty="0" smtClean="0">
                <a:latin typeface="Times" charset="0"/>
                <a:ea typeface="Osaka" charset="0"/>
                <a:cs typeface="Osaka" charset="0"/>
              </a:rPr>
              <a:t>See related articles and lessons</a:t>
            </a:r>
            <a:endParaRPr kumimoji="1" lang="en-US" sz="1400" dirty="0">
              <a:latin typeface="Times" charset="0"/>
              <a:ea typeface="Osaka" charset="0"/>
              <a:cs typeface="Osaka" charset="0"/>
            </a:endParaRPr>
          </a:p>
        </p:txBody>
      </p:sp>
    </p:spTree>
    <p:extLst>
      <p:ext uri="{BB962C8B-B14F-4D97-AF65-F5344CB8AC3E}">
        <p14:creationId xmlns:p14="http://schemas.microsoft.com/office/powerpoint/2010/main" val="19188501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dirty="0" smtClean="0">
                <a:latin typeface="Arial" charset="0"/>
                <a:ea typeface="ヒラギノ角ゴ Pro W6" charset="0"/>
                <a:cs typeface="ヒラギノ角ゴ Pro W6" charset="0"/>
              </a:rPr>
              <a:t>Classroom Resources:</a:t>
            </a:r>
            <a:br>
              <a:rPr lang="en-US" dirty="0" smtClean="0">
                <a:latin typeface="Arial" charset="0"/>
                <a:ea typeface="ヒラギノ角ゴ Pro W6" charset="0"/>
                <a:cs typeface="ヒラギノ角ゴ Pro W6" charset="0"/>
              </a:rPr>
            </a:br>
            <a:r>
              <a:rPr lang="en-US" dirty="0" smtClean="0">
                <a:latin typeface="Arial" charset="0"/>
                <a:ea typeface="ヒラギノ角ゴ Pro W6" charset="0"/>
                <a:cs typeface="ヒラギノ角ゴ Pro W6" charset="0"/>
              </a:rPr>
              <a:t>Curriculum Tools</a:t>
            </a:r>
            <a:endParaRPr lang="en-US" dirty="0">
              <a:latin typeface="Arial" charset="0"/>
              <a:ea typeface="ヒラギノ角ゴ Pro W6" charset="0"/>
              <a:cs typeface="ヒラギノ角ゴ Pro W6" charset="0"/>
            </a:endParaRPr>
          </a:p>
        </p:txBody>
      </p:sp>
      <p:sp>
        <p:nvSpPr>
          <p:cNvPr id="2" name="Content Placeholder 1"/>
          <p:cNvSpPr>
            <a:spLocks noGrp="1"/>
          </p:cNvSpPr>
          <p:nvPr>
            <p:ph sz="half" idx="1"/>
          </p:nvPr>
        </p:nvSpPr>
        <p:spPr/>
        <p:txBody>
          <a:bodyPr>
            <a:noAutofit/>
          </a:bodyPr>
          <a:lstStyle/>
          <a:p>
            <a:r>
              <a:rPr lang="en-US" sz="2400" dirty="0" smtClean="0"/>
              <a:t>Here you will find tools to help you find the right lessons and articles for your curriculum needs</a:t>
            </a:r>
          </a:p>
          <a:p>
            <a:pPr lvl="1"/>
            <a:r>
              <a:rPr lang="en-US" sz="2000" dirty="0" smtClean="0"/>
              <a:t>Sortable list of lessons</a:t>
            </a:r>
          </a:p>
          <a:p>
            <a:pPr lvl="1"/>
            <a:r>
              <a:rPr lang="en-US" sz="2000" dirty="0" smtClean="0"/>
              <a:t>National Education Standards for each lesson</a:t>
            </a:r>
          </a:p>
          <a:p>
            <a:pPr lvl="1"/>
            <a:r>
              <a:rPr lang="en-US" sz="2000" dirty="0" smtClean="0"/>
              <a:t>Keyword clouds</a:t>
            </a:r>
          </a:p>
          <a:p>
            <a:pPr lvl="1"/>
            <a:r>
              <a:rPr lang="en-US" sz="2000" dirty="0" smtClean="0"/>
              <a:t>Master download page</a:t>
            </a: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4E9EBECD-648E-4249-9BEF-94B2EF0A4E43}" type="slidenum">
              <a:rPr lang="en-US" sz="1400"/>
              <a:pPr eaLnBrk="1" hangingPunct="1"/>
              <a:t>32</a:t>
            </a:fld>
            <a:endParaRPr lang="en-US" sz="1400"/>
          </a:p>
        </p:txBody>
      </p:sp>
      <p:pic>
        <p:nvPicPr>
          <p:cNvPr id="6" name="Content Placeholder 5" descr="master_download.jpg"/>
          <p:cNvPicPr>
            <a:picLocks noGrp="1" noChangeAspect="1"/>
          </p:cNvPicPr>
          <p:nvPr>
            <p:ph sz="half" idx="2"/>
          </p:nvPr>
        </p:nvPicPr>
        <p:blipFill>
          <a:blip r:embed="rId2">
            <a:extLst>
              <a:ext uri="{28A0092B-C50C-407E-A947-70E740481C1C}">
                <a14:useLocalDpi xmlns:a14="http://schemas.microsoft.com/office/drawing/2010/main" val="0"/>
              </a:ext>
            </a:extLst>
          </a:blip>
          <a:srcRect l="-1375" r="-1375"/>
          <a:stretch>
            <a:fillRect/>
          </a:stretch>
        </p:blipFill>
        <p:spPr/>
      </p:pic>
    </p:spTree>
    <p:extLst>
      <p:ext uri="{BB962C8B-B14F-4D97-AF65-F5344CB8AC3E}">
        <p14:creationId xmlns:p14="http://schemas.microsoft.com/office/powerpoint/2010/main" val="15741427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2019 Cosmic Times</a:t>
            </a:r>
          </a:p>
        </p:txBody>
      </p:sp>
      <p:sp>
        <p:nvSpPr>
          <p:cNvPr id="60418" name="Rectangle 3"/>
          <p:cNvSpPr>
            <a:spLocks noGrp="1" noChangeArrowheads="1"/>
          </p:cNvSpPr>
          <p:nvPr>
            <p:ph sz="half" idx="1"/>
          </p:nvPr>
        </p:nvSpPr>
        <p:spPr>
          <a:xfrm>
            <a:off x="742950" y="1981200"/>
            <a:ext cx="3771900" cy="4284663"/>
          </a:xfrm>
        </p:spPr>
        <p:txBody>
          <a:bodyPr/>
          <a:lstStyle/>
          <a:p>
            <a:pPr eaLnBrk="1" hangingPunct="1"/>
            <a:r>
              <a:rPr lang="en-US" sz="2000" dirty="0">
                <a:latin typeface="Calibri" charset="0"/>
                <a:ea typeface="ヒラギノ角ゴ Pro W3" charset="0"/>
                <a:cs typeface="ヒラギノ角ゴ Pro W3" charset="0"/>
              </a:rPr>
              <a:t>In </a:t>
            </a:r>
            <a:r>
              <a:rPr lang="en-US" sz="2000" dirty="0" smtClean="0">
                <a:latin typeface="Calibri" charset="0"/>
                <a:ea typeface="ヒラギノ角ゴ Pro W3" charset="0"/>
                <a:cs typeface="ヒラギノ角ゴ Pro W3" charset="0"/>
              </a:rPr>
              <a:t>the </a:t>
            </a:r>
            <a:r>
              <a:rPr lang="en-US" altLang="ja-JP" sz="2000" dirty="0" smtClean="0">
                <a:latin typeface="Calibri" charset="0"/>
                <a:ea typeface="ヒラギノ角ゴ Pro W3" charset="0"/>
                <a:cs typeface="ヒラギノ角ゴ Pro W3" charset="0"/>
              </a:rPr>
              <a:t>capstone </a:t>
            </a:r>
            <a:r>
              <a:rPr lang="en-US" altLang="ja-JP" sz="2000" dirty="0">
                <a:latin typeface="Calibri" charset="0"/>
                <a:ea typeface="ヒラギノ角ゴ Pro W3" charset="0"/>
                <a:cs typeface="ヒラギノ角ゴ Pro W3" charset="0"/>
              </a:rPr>
              <a:t>lesson plan, students are asked to look to the future</a:t>
            </a:r>
          </a:p>
          <a:p>
            <a:pPr eaLnBrk="1" hangingPunct="1"/>
            <a:r>
              <a:rPr lang="en-US" altLang="ja-JP" sz="2000" dirty="0">
                <a:latin typeface="Calibri" charset="0"/>
                <a:ea typeface="ヒラギノ角ゴ Pro W3" charset="0"/>
                <a:cs typeface="ヒラギノ角ゴ Pro W3" charset="0"/>
              </a:rPr>
              <a:t>Students speculate what we will know on the 100</a:t>
            </a:r>
            <a:r>
              <a:rPr lang="en-US" altLang="ja-JP" sz="2000" baseline="30000" dirty="0">
                <a:latin typeface="Calibri" charset="0"/>
                <a:ea typeface="ヒラギノ角ゴ Pro W3" charset="0"/>
                <a:cs typeface="ヒラギノ角ゴ Pro W3" charset="0"/>
              </a:rPr>
              <a:t>th</a:t>
            </a:r>
            <a:r>
              <a:rPr lang="en-US" altLang="ja-JP" sz="2000" dirty="0">
                <a:latin typeface="Calibri" charset="0"/>
                <a:ea typeface="ヒラギノ角ゴ Pro W3" charset="0"/>
                <a:cs typeface="ヒラギノ角ゴ Pro W3" charset="0"/>
              </a:rPr>
              <a:t> anniversary of the Cosmic Times, what technology we will have, and what questions are still unanswered</a:t>
            </a:r>
          </a:p>
          <a:p>
            <a:pPr eaLnBrk="1" hangingPunct="1"/>
            <a:r>
              <a:rPr lang="en-US" sz="2000" dirty="0">
                <a:latin typeface="Calibri" charset="0"/>
                <a:ea typeface="ヒラギノ角ゴ Pro W3" charset="0"/>
                <a:cs typeface="ヒラギノ角ゴ Pro W3" charset="0"/>
              </a:rPr>
              <a:t>We’re inviting submissions for a possible “student gallery” of 2019 Cosmic Times creations</a:t>
            </a:r>
          </a:p>
          <a:p>
            <a:pPr eaLnBrk="1" hangingPunct="1"/>
            <a:r>
              <a:rPr lang="en-US" sz="2000" dirty="0">
                <a:latin typeface="Calibri" charset="0"/>
                <a:ea typeface="ヒラギノ角ゴ Pro W3" charset="0"/>
                <a:cs typeface="ヒラギノ角ゴ Pro W3" charset="0"/>
              </a:rPr>
              <a:t>See the website for more</a:t>
            </a:r>
          </a:p>
        </p:txBody>
      </p:sp>
      <p:pic>
        <p:nvPicPr>
          <p:cNvPr id="60419" name="Content Placeholder 4" descr="CosmicTimes2019_screenshot.png"/>
          <p:cNvPicPr>
            <a:picLocks noGrp="1" noChangeAspect="1"/>
          </p:cNvPicPr>
          <p:nvPr>
            <p:ph sz="half" idx="2"/>
          </p:nvPr>
        </p:nvPicPr>
        <p:blipFill>
          <a:blip r:embed="rId3">
            <a:extLst>
              <a:ext uri="{28A0092B-C50C-407E-A947-70E740481C1C}">
                <a14:useLocalDpi xmlns:a14="http://schemas.microsoft.com/office/drawing/2010/main" val="0"/>
              </a:ext>
            </a:extLst>
          </a:blip>
          <a:srcRect t="70" r="3226" b="3737"/>
          <a:stretch>
            <a:fillRect/>
          </a:stretch>
        </p:blipFill>
        <p:spPr>
          <a:xfrm>
            <a:off x="4629150" y="1851025"/>
            <a:ext cx="3613150" cy="4367213"/>
          </a:xfrm>
          <a:ln>
            <a:solidFill>
              <a:srgbClr val="052074"/>
            </a:solidFill>
            <a:miter lim="800000"/>
            <a:headEnd/>
            <a:tailEnd/>
          </a:ln>
        </p:spPr>
      </p:pic>
      <p:sp>
        <p:nvSpPr>
          <p:cNvPr id="60420" name="Rectangle 6"/>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marL="1143000" indent="-228600" eaLnBrk="0" hangingPunct="0">
              <a:defRPr sz="2400">
                <a:solidFill>
                  <a:schemeClr val="tx1"/>
                </a:solidFill>
                <a:latin typeface="Arial" charset="0"/>
                <a:ea typeface="ヒラギノ角ゴ Pro W3" charset="0"/>
                <a:cs typeface="ヒラギノ角ゴ Pro W3" charset="0"/>
              </a:defRPr>
            </a:lvl3pPr>
            <a:lvl4pPr marL="1600200" indent="-228600" eaLnBrk="0" hangingPunct="0">
              <a:defRPr sz="2400">
                <a:solidFill>
                  <a:schemeClr val="tx1"/>
                </a:solidFill>
                <a:latin typeface="Arial" charset="0"/>
                <a:ea typeface="ヒラギノ角ゴ Pro W3" charset="0"/>
                <a:cs typeface="ヒラギノ角ゴ Pro W3" charset="0"/>
              </a:defRPr>
            </a:lvl4pPr>
            <a:lvl5pPr marL="2057400" indent="-228600" eaLnBrk="0" hangingPunct="0">
              <a:defRPr sz="2400">
                <a:solidFill>
                  <a:schemeClr val="tx1"/>
                </a:solidFill>
                <a:latin typeface="Arial" charset="0"/>
                <a:ea typeface="ヒラギノ角ゴ Pro W3" charset="0"/>
                <a:cs typeface="ヒラギノ角ゴ Pro W3" charset="0"/>
              </a:defRPr>
            </a:lvl5pPr>
            <a:lvl6pPr marL="25146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29718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34290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3886200" indent="-228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841ABB10-A48F-0146-A352-5CE4E2412E73}" type="slidenum">
              <a:rPr lang="en-US" sz="1400"/>
              <a:pPr eaLnBrk="1" hangingPunct="1"/>
              <a:t>33</a:t>
            </a:fld>
            <a:endParaRPr lang="en-US" sz="1400"/>
          </a:p>
        </p:txBody>
      </p:sp>
    </p:spTree>
    <p:extLst>
      <p:ext uri="{BB962C8B-B14F-4D97-AF65-F5344CB8AC3E}">
        <p14:creationId xmlns:p14="http://schemas.microsoft.com/office/powerpoint/2010/main" val="36309165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AB16A02A-15CE-C24C-AAAF-460E856E608E}" type="slidenum">
              <a:rPr lang="en-US" sz="1400"/>
              <a:pPr eaLnBrk="1" hangingPunct="1"/>
              <a:t>34</a:t>
            </a:fld>
            <a:endParaRPr lang="en-US" sz="1400"/>
          </a:p>
        </p:txBody>
      </p:sp>
      <p:sp>
        <p:nvSpPr>
          <p:cNvPr id="70659" name="Rectangle 2"/>
          <p:cNvSpPr>
            <a:spLocks noGrp="1" noChangeArrowheads="1"/>
          </p:cNvSpPr>
          <p:nvPr>
            <p:ph type="title" idx="4294967295"/>
          </p:nvPr>
        </p:nvSpPr>
        <p:spPr>
          <a:xfrm>
            <a:off x="688975" y="674688"/>
            <a:ext cx="7772400" cy="1143000"/>
          </a:xfrm>
        </p:spPr>
        <p:txBody>
          <a:bodyPr/>
          <a:lstStyle/>
          <a:p>
            <a:pPr eaLnBrk="1" hangingPunct="1"/>
            <a:r>
              <a:rPr lang="en-US">
                <a:latin typeface="Arial" charset="0"/>
                <a:ea typeface="ヒラギノ角ゴ Pro W6" charset="0"/>
                <a:cs typeface="ヒラギノ角ゴ Pro W6" charset="0"/>
              </a:rPr>
              <a:t>Cosmic Times</a:t>
            </a:r>
          </a:p>
        </p:txBody>
      </p:sp>
      <p:sp>
        <p:nvSpPr>
          <p:cNvPr id="70660" name="Rectangle 3"/>
          <p:cNvSpPr>
            <a:spLocks noGrp="1" noChangeArrowheads="1"/>
          </p:cNvSpPr>
          <p:nvPr>
            <p:ph type="body" idx="4294967295"/>
          </p:nvPr>
        </p:nvSpPr>
        <p:spPr>
          <a:xfrm>
            <a:off x="788988" y="1676400"/>
            <a:ext cx="7705725" cy="711200"/>
          </a:xfrm>
        </p:spPr>
        <p:txBody>
          <a:bodyPr/>
          <a:lstStyle/>
          <a:p>
            <a:pPr algn="ctr" eaLnBrk="1" hangingPunct="1">
              <a:buFontTx/>
              <a:buNone/>
            </a:pPr>
            <a:r>
              <a:rPr lang="en-US" sz="2000">
                <a:latin typeface="Arial" charset="0"/>
                <a:ea typeface="ヒラギノ角ゴ Pro W3" charset="0"/>
                <a:cs typeface="ヒラギノ角ゴ Pro W3" charset="0"/>
              </a:rPr>
              <a:t>Posters, Newsletters, Teacher</a:t>
            </a:r>
            <a:r>
              <a:rPr lang="ja-JP" altLang="en-US" sz="2000">
                <a:latin typeface="Arial" charset="0"/>
                <a:ea typeface="ヒラギノ角ゴ Pro W3" charset="0"/>
                <a:cs typeface="ヒラギノ角ゴ Pro W3" charset="0"/>
              </a:rPr>
              <a:t>’</a:t>
            </a:r>
            <a:r>
              <a:rPr lang="en-US" sz="2000">
                <a:latin typeface="Arial" charset="0"/>
                <a:ea typeface="ヒラギノ角ゴ Pro W3" charset="0"/>
                <a:cs typeface="ヒラギノ角ゴ Pro W3" charset="0"/>
              </a:rPr>
              <a:t>s Resources, Lessons &amp; Online-Edition all on our website: </a:t>
            </a:r>
            <a:r>
              <a:rPr lang="en-US" sz="2000">
                <a:latin typeface="Arial" charset="0"/>
                <a:ea typeface="ヒラギノ角ゴ Pro W3" charset="0"/>
                <a:cs typeface="ヒラギノ角ゴ Pro W3" charset="0"/>
                <a:hlinkClick r:id="rId3"/>
              </a:rPr>
              <a:t>http://cosmictimes.gsfc.nasa.gov/</a:t>
            </a:r>
            <a:endParaRPr lang="en-US" sz="2000">
              <a:latin typeface="Arial" charset="0"/>
              <a:ea typeface="ヒラギノ角ゴ Pro W3" charset="0"/>
              <a:cs typeface="ヒラギノ角ゴ Pro W3" charset="0"/>
            </a:endParaRPr>
          </a:p>
        </p:txBody>
      </p:sp>
      <p:pic>
        <p:nvPicPr>
          <p:cNvPr id="70661" name="Content Placeholder 4" descr="CT_posters_all_l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7178" y="2671763"/>
            <a:ext cx="3708400" cy="2700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0663" name="Picture 6" descr="online_screenshot.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31463" y="2796983"/>
            <a:ext cx="3478212" cy="3489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7658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0805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666985" y="631292"/>
            <a:ext cx="7772400" cy="1919111"/>
          </a:xfrm>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4400">
                <a:solidFill>
                  <a:srgbClr val="052074"/>
                </a:solidFill>
                <a:ea typeface="ヒラギノ角ゴ Pro W6" charset="0"/>
                <a:cs typeface="ヒラギノ角ゴ Pro W6" charset="0"/>
              </a:rPr>
              <a:t>Century Timeline</a:t>
            </a:r>
          </a:p>
        </p:txBody>
      </p:sp>
      <p:sp>
        <p:nvSpPr>
          <p:cNvPr id="10" name="Subtitle 9"/>
          <p:cNvSpPr>
            <a:spLocks noGrp="1"/>
          </p:cNvSpPr>
          <p:nvPr>
            <p:ph type="subTitle" idx="1"/>
          </p:nvPr>
        </p:nvSpPr>
        <p:spPr>
          <a:xfrm>
            <a:off x="1371600" y="2887581"/>
            <a:ext cx="6400800" cy="2299369"/>
          </a:xfrm>
          <a:ln>
            <a:miter lim="800000"/>
            <a:headEnd/>
            <a:tailEnd/>
          </a:ln>
        </p:spPr>
        <p:txBody>
          <a:bodyPr>
            <a:normAutofit/>
          </a:bodyPr>
          <a:lstStyle>
            <a:lvl1pPr eaLnBrk="0" hangingPunct="0">
              <a:defRPr sz="2400">
                <a:solidFill>
                  <a:schemeClr val="tx1"/>
                </a:solidFill>
                <a:latin typeface="Arial" charset="0"/>
                <a:ea typeface="ヒラギノ角ゴ Pro W3" charset="0"/>
                <a:cs typeface="ヒラギノ角ゴ Pro W3" charset="0"/>
              </a:defRPr>
            </a:lvl1pPr>
            <a:lvl2pPr marL="742950" indent="-285750"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a:lnSpc>
                <a:spcPct val="90000"/>
              </a:lnSpc>
            </a:pPr>
            <a:r>
              <a:rPr lang="en-US" sz="3000">
                <a:solidFill>
                  <a:srgbClr val="052074"/>
                </a:solidFill>
              </a:rPr>
              <a:t>Compare the Cosmic Times timeline with events in:</a:t>
            </a:r>
          </a:p>
          <a:p>
            <a:pPr lvl="1">
              <a:lnSpc>
                <a:spcPct val="90000"/>
              </a:lnSpc>
              <a:buFont typeface="Lucida Grande" charset="0"/>
              <a:buChar char="❊"/>
            </a:pPr>
            <a:r>
              <a:rPr lang="en-US" sz="2600">
                <a:solidFill>
                  <a:srgbClr val="052074"/>
                </a:solidFill>
              </a:rPr>
              <a:t> Other Science</a:t>
            </a:r>
          </a:p>
          <a:p>
            <a:pPr lvl="1">
              <a:lnSpc>
                <a:spcPct val="90000"/>
              </a:lnSpc>
              <a:buFont typeface="Lucida Grande" charset="0"/>
              <a:buChar char="❊"/>
            </a:pPr>
            <a:r>
              <a:rPr lang="en-US" sz="2600">
                <a:solidFill>
                  <a:srgbClr val="052074"/>
                </a:solidFill>
              </a:rPr>
              <a:t> Arts/Entertainment/Culture</a:t>
            </a:r>
          </a:p>
          <a:p>
            <a:pPr lvl="1">
              <a:lnSpc>
                <a:spcPct val="90000"/>
              </a:lnSpc>
              <a:buFont typeface="Lucida Grande" charset="0"/>
              <a:buChar char="❊"/>
            </a:pPr>
            <a:r>
              <a:rPr lang="en-US" sz="2600">
                <a:solidFill>
                  <a:srgbClr val="052074"/>
                </a:solidFill>
              </a:rPr>
              <a:t> World History/Politics</a:t>
            </a:r>
          </a:p>
          <a:p>
            <a:pPr eaLnBrk="1" hangingPunct="1">
              <a:lnSpc>
                <a:spcPct val="90000"/>
              </a:lnSpc>
            </a:pPr>
            <a:endParaRPr lang="en-US" sz="3000">
              <a:solidFill>
                <a:srgbClr val="052074"/>
              </a:solidFill>
            </a:endParaRPr>
          </a:p>
        </p:txBody>
      </p:sp>
      <p:sp>
        <p:nvSpPr>
          <p:cNvPr id="7" name="Subtitle 9"/>
          <p:cNvSpPr txBox="1">
            <a:spLocks/>
          </p:cNvSpPr>
          <p:nvPr/>
        </p:nvSpPr>
        <p:spPr bwMode="auto">
          <a:xfrm>
            <a:off x="708526" y="5596019"/>
            <a:ext cx="7620000" cy="807455"/>
          </a:xfrm>
          <a:prstGeom prst="rect">
            <a:avLst/>
          </a:prstGeom>
          <a:solidFill>
            <a:srgbClr val="BACEFF"/>
          </a:solidFill>
          <a:ln w="9525">
            <a:noFill/>
            <a:miter lim="800000"/>
            <a:headEnd/>
            <a:tailEnd/>
          </a:ln>
          <a:effectLst>
            <a:softEdge rad="50800"/>
          </a:effectLst>
        </p:spPr>
        <p:txBody>
          <a:bodyPr>
            <a:norm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lnSpc>
                <a:spcPct val="90000"/>
              </a:lnSpc>
            </a:pPr>
            <a:r>
              <a:rPr lang="en-US" sz="2700"/>
              <a:t>Opportunities for cross-disciplinary collaboration</a:t>
            </a:r>
            <a:endParaRPr lang="en-US" sz="700"/>
          </a:p>
        </p:txBody>
      </p:sp>
    </p:spTree>
    <p:extLst>
      <p:ext uri="{BB962C8B-B14F-4D97-AF65-F5344CB8AC3E}">
        <p14:creationId xmlns:p14="http://schemas.microsoft.com/office/powerpoint/2010/main" val="401208284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Cosmic Times Timeline</a:t>
            </a:r>
          </a:p>
        </p:txBody>
      </p:sp>
      <p:sp>
        <p:nvSpPr>
          <p:cNvPr id="106499" name="Rectangle 3"/>
          <p:cNvSpPr>
            <a:spLocks noGrp="1" noChangeArrowheads="1"/>
          </p:cNvSpPr>
          <p:nvPr>
            <p:ph idx="1"/>
          </p:nvPr>
        </p:nvSpPr>
        <p:spPr/>
        <p:txBody>
          <a:bodyPr>
            <a:normAutofit fontScale="62500" lnSpcReduction="20000"/>
          </a:bodyPr>
          <a:lstStyle/>
          <a:p>
            <a:pPr eaLnBrk="1" hangingPunct="1">
              <a:buFont typeface="Arial"/>
              <a:buChar char="•"/>
              <a:defRPr/>
            </a:pPr>
            <a:r>
              <a:rPr lang="en-US" dirty="0" smtClean="0"/>
              <a:t>1912 - Henrietta Leavitt determines Cepheid Period-Luminosity 	   relationship</a:t>
            </a:r>
          </a:p>
          <a:p>
            <a:pPr eaLnBrk="1" hangingPunct="1">
              <a:buFont typeface="Arial"/>
              <a:buChar char="•"/>
              <a:defRPr/>
            </a:pPr>
            <a:r>
              <a:rPr lang="en-US" dirty="0" smtClean="0"/>
              <a:t>1916 - Einstein’s Theory of Gravity</a:t>
            </a:r>
          </a:p>
          <a:p>
            <a:pPr eaLnBrk="1" hangingPunct="1">
              <a:buFont typeface="Arial"/>
              <a:buChar char="•"/>
              <a:defRPr/>
            </a:pPr>
            <a:r>
              <a:rPr lang="en-US" dirty="0" smtClean="0"/>
              <a:t>1929 - Hubble’s Law</a:t>
            </a:r>
          </a:p>
          <a:p>
            <a:pPr eaLnBrk="1" hangingPunct="1">
              <a:buFont typeface="Arial"/>
              <a:buChar char="•"/>
              <a:defRPr/>
            </a:pPr>
            <a:r>
              <a:rPr lang="en-US" dirty="0" smtClean="0"/>
              <a:t>1934 - “Super-nova” identified by Baade &amp; </a:t>
            </a:r>
            <a:r>
              <a:rPr lang="en-US" dirty="0" err="1" smtClean="0"/>
              <a:t>Zwicky</a:t>
            </a:r>
            <a:endParaRPr lang="en-US" dirty="0" smtClean="0"/>
          </a:p>
          <a:p>
            <a:pPr eaLnBrk="1" hangingPunct="1">
              <a:buFont typeface="Arial"/>
              <a:buChar char="•"/>
              <a:defRPr/>
            </a:pPr>
            <a:r>
              <a:rPr lang="en-US" dirty="0" smtClean="0"/>
              <a:t>1949 - </a:t>
            </a:r>
            <a:r>
              <a:rPr lang="en-US" dirty="0" err="1" smtClean="0"/>
              <a:t>Alpher</a:t>
            </a:r>
            <a:r>
              <a:rPr lang="en-US" dirty="0" smtClean="0"/>
              <a:t> &amp; Gamow discuss </a:t>
            </a:r>
            <a:r>
              <a:rPr lang="en-US" dirty="0" err="1" smtClean="0"/>
              <a:t>nucleosynthesis</a:t>
            </a:r>
            <a:endParaRPr lang="en-US" dirty="0" smtClean="0"/>
          </a:p>
          <a:p>
            <a:pPr eaLnBrk="1" hangingPunct="1">
              <a:buFont typeface="Arial"/>
              <a:buChar char="•"/>
              <a:defRPr/>
            </a:pPr>
            <a:r>
              <a:rPr lang="en-US" dirty="0" smtClean="0"/>
              <a:t>1952 - Baade recalibrates Cepheid P-L relationship</a:t>
            </a:r>
          </a:p>
          <a:p>
            <a:pPr eaLnBrk="1" hangingPunct="1">
              <a:buFont typeface="Arial"/>
              <a:buChar char="•"/>
              <a:defRPr/>
            </a:pPr>
            <a:r>
              <a:rPr lang="en-US" dirty="0" smtClean="0"/>
              <a:t>1965 - Penzias &amp; Wilson discover CMB</a:t>
            </a:r>
          </a:p>
          <a:p>
            <a:pPr eaLnBrk="1" hangingPunct="1">
              <a:buFont typeface="Arial"/>
              <a:buChar char="•"/>
              <a:defRPr/>
            </a:pPr>
            <a:r>
              <a:rPr lang="en-US" dirty="0" smtClean="0"/>
              <a:t>1970 - Vera Rubin makes case for Dark Matter</a:t>
            </a:r>
          </a:p>
          <a:p>
            <a:pPr eaLnBrk="1" hangingPunct="1">
              <a:buFont typeface="Arial"/>
              <a:buChar char="•"/>
              <a:defRPr/>
            </a:pPr>
            <a:r>
              <a:rPr lang="en-US" dirty="0" smtClean="0"/>
              <a:t>1981 - </a:t>
            </a:r>
            <a:r>
              <a:rPr lang="en-US" dirty="0" err="1" smtClean="0"/>
              <a:t>Guth</a:t>
            </a:r>
            <a:r>
              <a:rPr lang="en-US" dirty="0" smtClean="0"/>
              <a:t> proposes Cosmic Inflation</a:t>
            </a:r>
          </a:p>
          <a:p>
            <a:pPr eaLnBrk="1" hangingPunct="1">
              <a:buFont typeface="Arial"/>
              <a:buChar char="•"/>
              <a:defRPr/>
            </a:pPr>
            <a:r>
              <a:rPr lang="en-US" dirty="0" smtClean="0"/>
              <a:t>1993 - COBE measures anisotropies in CMB</a:t>
            </a:r>
          </a:p>
          <a:p>
            <a:pPr eaLnBrk="1" hangingPunct="1">
              <a:buFont typeface="Arial"/>
              <a:buChar char="•"/>
              <a:defRPr/>
            </a:pPr>
            <a:r>
              <a:rPr lang="en-US" dirty="0" smtClean="0"/>
              <a:t>1998 - Dark Energy discovered</a:t>
            </a:r>
          </a:p>
          <a:p>
            <a:pPr eaLnBrk="1" hangingPunct="1">
              <a:buFont typeface="Arial"/>
              <a:buChar char="•"/>
              <a:defRPr/>
            </a:pPr>
            <a:r>
              <a:rPr lang="en-US" dirty="0" smtClean="0"/>
              <a:t>2003 - WMAP refines anisotropies in CMB</a:t>
            </a:r>
          </a:p>
        </p:txBody>
      </p:sp>
    </p:spTree>
    <p:extLst>
      <p:ext uri="{BB962C8B-B14F-4D97-AF65-F5344CB8AC3E}">
        <p14:creationId xmlns:p14="http://schemas.microsoft.com/office/powerpoint/2010/main" val="157074846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3" descr="1965_poster_narrowBorder_s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51338" y="473075"/>
            <a:ext cx="3611562"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9" descr="1919_poster_narrowBorder_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25450" y="466725"/>
            <a:ext cx="3630613"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11" descr="1929_poster_narrowBorder_s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6300" y="1265238"/>
            <a:ext cx="3630613" cy="47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4" descr="1993_poster_narrowBorder_sm.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0275" y="1262063"/>
            <a:ext cx="3606800"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12" descr="1955_poster_narrowBorder_sm.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4138" y="1997075"/>
            <a:ext cx="362585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0" descr="2006_poster_narrowBorder_sm.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65738" y="1976438"/>
            <a:ext cx="363855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ight Arrow 14"/>
          <p:cNvSpPr>
            <a:spLocks noChangeArrowheads="1"/>
          </p:cNvSpPr>
          <p:nvPr/>
        </p:nvSpPr>
        <p:spPr bwMode="auto">
          <a:xfrm rot="1234400" flipH="1">
            <a:off x="3870325" y="2632075"/>
            <a:ext cx="2198688" cy="1398588"/>
          </a:xfrm>
          <a:prstGeom prst="rightArrow">
            <a:avLst>
              <a:gd name="adj1" fmla="val 50000"/>
              <a:gd name="adj2" fmla="val 50001"/>
            </a:avLst>
          </a:prstGeom>
          <a:solidFill>
            <a:schemeClr val="bg1"/>
          </a:solidFill>
          <a:ln w="38100">
            <a:solidFill>
              <a:schemeClr val="tx1"/>
            </a:solidFill>
            <a:round/>
            <a:headEnd/>
            <a:tailEnd/>
          </a:ln>
        </p:spPr>
        <p:txBody>
          <a:bodyPr/>
          <a:lstStyle/>
          <a:p>
            <a:pPr algn="r" defTabSz="914400"/>
            <a:r>
              <a:rPr kumimoji="1" lang="en-US" sz="2000" dirty="0">
                <a:latin typeface="Times" charset="0"/>
                <a:ea typeface="Osaka" charset="0"/>
                <a:cs typeface="Osaka" charset="0"/>
              </a:rPr>
              <a:t>Expanding </a:t>
            </a:r>
            <a:r>
              <a:rPr kumimoji="1" lang="en-US" sz="2000" dirty="0" smtClean="0">
                <a:latin typeface="Times" charset="0"/>
                <a:ea typeface="Osaka" charset="0"/>
                <a:cs typeface="Osaka" charset="0"/>
              </a:rPr>
              <a:t>universe</a:t>
            </a:r>
            <a:endParaRPr kumimoji="1" lang="en-US" sz="2000" dirty="0">
              <a:latin typeface="Times" charset="0"/>
              <a:ea typeface="Osaka" charset="0"/>
              <a:cs typeface="Osaka" charset="0"/>
            </a:endParaRPr>
          </a:p>
        </p:txBody>
      </p:sp>
      <p:sp>
        <p:nvSpPr>
          <p:cNvPr id="14" name="Right Arrow 13"/>
          <p:cNvSpPr>
            <a:spLocks noChangeArrowheads="1"/>
          </p:cNvSpPr>
          <p:nvPr/>
        </p:nvSpPr>
        <p:spPr bwMode="auto">
          <a:xfrm rot="-1965498">
            <a:off x="220663" y="2827338"/>
            <a:ext cx="1984375" cy="1398587"/>
          </a:xfrm>
          <a:prstGeom prst="rightArrow">
            <a:avLst>
              <a:gd name="adj1" fmla="val 50000"/>
              <a:gd name="adj2" fmla="val 50014"/>
            </a:avLst>
          </a:prstGeom>
          <a:solidFill>
            <a:schemeClr val="bg1"/>
          </a:solidFill>
          <a:ln w="38100">
            <a:solidFill>
              <a:schemeClr val="tx1"/>
            </a:solidFill>
            <a:round/>
            <a:headEnd/>
            <a:tailEnd/>
          </a:ln>
        </p:spPr>
        <p:txBody>
          <a:bodyPr/>
          <a:lstStyle/>
          <a:p>
            <a:pPr defTabSz="914400"/>
            <a:r>
              <a:rPr kumimoji="1" lang="en-US" sz="2000" dirty="0">
                <a:latin typeface="Times" charset="0"/>
                <a:ea typeface="Osaka" charset="0"/>
                <a:cs typeface="Osaka" charset="0"/>
              </a:rPr>
              <a:t>Size of the </a:t>
            </a:r>
            <a:r>
              <a:rPr kumimoji="1" lang="en-US" sz="2000" dirty="0" smtClean="0">
                <a:latin typeface="Times" charset="0"/>
                <a:ea typeface="Osaka" charset="0"/>
                <a:cs typeface="Osaka" charset="0"/>
              </a:rPr>
              <a:t>universe</a:t>
            </a:r>
            <a:endParaRPr kumimoji="1" lang="en-US" sz="2000" dirty="0">
              <a:latin typeface="Times" charset="0"/>
              <a:ea typeface="Osaka" charset="0"/>
              <a:cs typeface="Osaka" charset="0"/>
            </a:endParaRPr>
          </a:p>
        </p:txBody>
      </p:sp>
      <p:sp>
        <p:nvSpPr>
          <p:cNvPr id="16" name="Right Arrow 15"/>
          <p:cNvSpPr>
            <a:spLocks noChangeArrowheads="1"/>
          </p:cNvSpPr>
          <p:nvPr/>
        </p:nvSpPr>
        <p:spPr bwMode="auto">
          <a:xfrm>
            <a:off x="46038" y="5172075"/>
            <a:ext cx="1984375" cy="1398588"/>
          </a:xfrm>
          <a:prstGeom prst="rightArrow">
            <a:avLst>
              <a:gd name="adj1" fmla="val 50000"/>
              <a:gd name="adj2" fmla="val 50014"/>
            </a:avLst>
          </a:prstGeom>
          <a:solidFill>
            <a:schemeClr val="bg1"/>
          </a:solidFill>
          <a:ln w="38100">
            <a:solidFill>
              <a:schemeClr val="tx1"/>
            </a:solidFill>
            <a:round/>
            <a:headEnd/>
            <a:tailEnd/>
          </a:ln>
        </p:spPr>
        <p:txBody>
          <a:bodyPr/>
          <a:lstStyle/>
          <a:p>
            <a:pPr defTabSz="914400"/>
            <a:r>
              <a:rPr kumimoji="1" lang="en-US" sz="2000" dirty="0">
                <a:latin typeface="Times" charset="0"/>
                <a:ea typeface="Osaka" charset="0"/>
                <a:cs typeface="Osaka" charset="0"/>
              </a:rPr>
              <a:t>Nature of </a:t>
            </a:r>
            <a:r>
              <a:rPr kumimoji="1" lang="en-US" sz="2000" dirty="0" smtClean="0">
                <a:latin typeface="Times" charset="0"/>
                <a:ea typeface="Osaka" charset="0"/>
                <a:cs typeface="Osaka" charset="0"/>
              </a:rPr>
              <a:t>supernovae</a:t>
            </a:r>
            <a:endParaRPr kumimoji="1" lang="en-US" sz="2000" dirty="0">
              <a:latin typeface="Times" charset="0"/>
              <a:ea typeface="Osaka" charset="0"/>
              <a:cs typeface="Osaka" charset="0"/>
            </a:endParaRPr>
          </a:p>
        </p:txBody>
      </p:sp>
    </p:spTree>
    <p:extLst>
      <p:ext uri="{BB962C8B-B14F-4D97-AF65-F5344CB8AC3E}">
        <p14:creationId xmlns:p14="http://schemas.microsoft.com/office/powerpoint/2010/main" val="39616900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a:t>
            </a:r>
            <a:r>
              <a:rPr lang="en-US" dirty="0" smtClean="0"/>
              <a:t>notes on 1919</a:t>
            </a:r>
            <a:endParaRPr lang="en-US" dirty="0"/>
          </a:p>
        </p:txBody>
      </p:sp>
      <p:sp>
        <p:nvSpPr>
          <p:cNvPr id="3" name="Content Placeholder 2"/>
          <p:cNvSpPr>
            <a:spLocks noGrp="1"/>
          </p:cNvSpPr>
          <p:nvPr>
            <p:ph sz="half" idx="1"/>
          </p:nvPr>
        </p:nvSpPr>
        <p:spPr>
          <a:xfrm>
            <a:off x="743186" y="1981199"/>
            <a:ext cx="3771428" cy="3962401"/>
          </a:xfrm>
        </p:spPr>
        <p:txBody>
          <a:bodyPr>
            <a:normAutofit fontScale="70000" lnSpcReduction="20000"/>
          </a:bodyPr>
          <a:lstStyle/>
          <a:p>
            <a:r>
              <a:rPr lang="en-US" dirty="0"/>
              <a:t>The </a:t>
            </a:r>
            <a:r>
              <a:rPr lang="en-US" dirty="0" smtClean="0"/>
              <a:t>universe </a:t>
            </a:r>
            <a:r>
              <a:rPr lang="en-US" dirty="0"/>
              <a:t>was believed to be: </a:t>
            </a:r>
          </a:p>
          <a:p>
            <a:pPr marL="914400" lvl="1" indent="-457200"/>
            <a:r>
              <a:rPr lang="en-US" dirty="0" smtClean="0"/>
              <a:t>300,000 light years (</a:t>
            </a:r>
            <a:r>
              <a:rPr lang="en-US" dirty="0" smtClean="0"/>
              <a:t>size of Milky Way)</a:t>
            </a:r>
            <a:endParaRPr lang="en-US" dirty="0" smtClean="0"/>
          </a:p>
          <a:p>
            <a:pPr marL="914400" lvl="1" indent="-457200"/>
            <a:r>
              <a:rPr lang="en-US" dirty="0" smtClean="0"/>
              <a:t>Static</a:t>
            </a:r>
            <a:endParaRPr lang="en-US" dirty="0"/>
          </a:p>
          <a:p>
            <a:pPr marL="914400" lvl="1" indent="-457200"/>
            <a:r>
              <a:rPr lang="en-US" dirty="0" smtClean="0"/>
              <a:t>Timeless</a:t>
            </a:r>
            <a:endParaRPr lang="en-US" dirty="0"/>
          </a:p>
          <a:p>
            <a:r>
              <a:rPr lang="en-US" dirty="0"/>
              <a:t>Einstein’s </a:t>
            </a:r>
            <a:r>
              <a:rPr lang="en-US" dirty="0" smtClean="0"/>
              <a:t>General Theory </a:t>
            </a:r>
            <a:r>
              <a:rPr lang="en-US" dirty="0"/>
              <a:t>of </a:t>
            </a:r>
            <a:r>
              <a:rPr lang="en-US" dirty="0" smtClean="0"/>
              <a:t>Relativity (1916) </a:t>
            </a:r>
            <a:r>
              <a:rPr lang="en-US" dirty="0"/>
              <a:t>revolutionized </a:t>
            </a:r>
            <a:r>
              <a:rPr lang="en-US" dirty="0" smtClean="0"/>
              <a:t>scientists’ view of </a:t>
            </a:r>
            <a:r>
              <a:rPr lang="en-US" dirty="0" smtClean="0"/>
              <a:t>gravity</a:t>
            </a:r>
          </a:p>
          <a:p>
            <a:r>
              <a:rPr lang="en-US" dirty="0" smtClean="0"/>
              <a:t>Observations of the 1919 total solar eclipse </a:t>
            </a:r>
            <a:r>
              <a:rPr lang="en-US" dirty="0" smtClean="0"/>
              <a:t>supported Einstein’s </a:t>
            </a:r>
            <a:r>
              <a:rPr lang="en-US" dirty="0" smtClean="0"/>
              <a:t>theory</a:t>
            </a:r>
            <a:endParaRPr lang="en-US" dirty="0"/>
          </a:p>
          <a:p>
            <a:endParaRPr lang="en-US" dirty="0"/>
          </a:p>
        </p:txBody>
      </p:sp>
      <p:pic>
        <p:nvPicPr>
          <p:cNvPr id="5" name="Content Placeholder 4" descr="1919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775" r="-6775"/>
          <a:stretch>
            <a:fillRect/>
          </a:stretch>
        </p:blipFill>
        <p:spPr/>
      </p:pic>
      <p:sp>
        <p:nvSpPr>
          <p:cNvPr id="7" name="TextBox 6"/>
          <p:cNvSpPr txBox="1"/>
          <p:nvPr/>
        </p:nvSpPr>
        <p:spPr>
          <a:xfrm>
            <a:off x="990600" y="5943600"/>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motions of the Earth, Moon &amp; Sun, solar eclipse, gravity, curved space-time</a:t>
            </a:r>
          </a:p>
        </p:txBody>
      </p:sp>
    </p:spTree>
    <p:extLst>
      <p:ext uri="{BB962C8B-B14F-4D97-AF65-F5344CB8AC3E}">
        <p14:creationId xmlns:p14="http://schemas.microsoft.com/office/powerpoint/2010/main" val="20304629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notes on 1929</a:t>
            </a:r>
            <a:endParaRPr lang="en-US" dirty="0"/>
          </a:p>
        </p:txBody>
      </p:sp>
      <p:sp>
        <p:nvSpPr>
          <p:cNvPr id="3" name="Content Placeholder 2"/>
          <p:cNvSpPr>
            <a:spLocks noGrp="1"/>
          </p:cNvSpPr>
          <p:nvPr>
            <p:ph sz="half" idx="1"/>
          </p:nvPr>
        </p:nvSpPr>
        <p:spPr/>
        <p:txBody>
          <a:bodyPr>
            <a:normAutofit/>
          </a:bodyPr>
          <a:lstStyle/>
          <a:p>
            <a:r>
              <a:rPr lang="en-US" dirty="0" smtClean="0"/>
              <a:t>Edwin Hubble discovers:</a:t>
            </a:r>
          </a:p>
          <a:p>
            <a:pPr marL="914400" lvl="1" indent="-457200"/>
            <a:r>
              <a:rPr lang="en-US" dirty="0" smtClean="0"/>
              <a:t>Milky Way is but one of many galaxies </a:t>
            </a:r>
          </a:p>
          <a:p>
            <a:pPr marL="914400" lvl="1" indent="-457200"/>
            <a:r>
              <a:rPr lang="en-US" dirty="0" smtClean="0"/>
              <a:t>Universe is expanding</a:t>
            </a:r>
          </a:p>
          <a:p>
            <a:endParaRPr lang="en-US" dirty="0"/>
          </a:p>
        </p:txBody>
      </p:sp>
      <p:pic>
        <p:nvPicPr>
          <p:cNvPr id="5" name="Content Placeholder 4" descr="1929_poster_narrowBorder_sm.jpg"/>
          <p:cNvPicPr>
            <a:picLocks noGrp="1" noChangeAspect="1"/>
          </p:cNvPicPr>
          <p:nvPr>
            <p:ph sz="half" idx="2"/>
          </p:nvPr>
        </p:nvPicPr>
        <p:blipFill>
          <a:blip r:embed="rId3">
            <a:extLst>
              <a:ext uri="{28A0092B-C50C-407E-A947-70E740481C1C}">
                <a14:useLocalDpi xmlns:a14="http://schemas.microsoft.com/office/drawing/2010/main" val="0"/>
              </a:ext>
            </a:extLst>
          </a:blip>
          <a:srcRect l="-6678" r="-6678"/>
          <a:stretch>
            <a:fillRect/>
          </a:stretch>
        </p:blipFill>
        <p:spPr/>
      </p:pic>
      <p:sp>
        <p:nvSpPr>
          <p:cNvPr id="7" name="TextBox 6"/>
          <p:cNvSpPr txBox="1"/>
          <p:nvPr/>
        </p:nvSpPr>
        <p:spPr>
          <a:xfrm>
            <a:off x="990600" y="5943216"/>
            <a:ext cx="6705600" cy="650875"/>
          </a:xfrm>
          <a:prstGeom prst="rect">
            <a:avLst/>
          </a:prstGeom>
          <a:solidFill>
            <a:schemeClr val="bg1"/>
          </a:solidFill>
          <a:ln>
            <a:solidFill>
              <a:schemeClr val="accent4"/>
            </a:solidFill>
          </a:ln>
        </p:spPr>
        <p:txBody>
          <a:bodyPr>
            <a:spAutoFit/>
          </a:bodyPr>
          <a:lstStyle/>
          <a:p>
            <a:pPr>
              <a:defRPr/>
            </a:pPr>
            <a:r>
              <a:rPr lang="en-US" dirty="0">
                <a:latin typeface="Arial" pitchFamily="-112" charset="0"/>
                <a:ea typeface="+mn-ea"/>
                <a:cs typeface="+mn-cs"/>
              </a:rPr>
              <a:t>Fundamental science concepts: redshift, distance to galaxies, Cepheid variables (patterns in data)</a:t>
            </a:r>
          </a:p>
        </p:txBody>
      </p:sp>
    </p:spTree>
    <p:extLst>
      <p:ext uri="{BB962C8B-B14F-4D97-AF65-F5344CB8AC3E}">
        <p14:creationId xmlns:p14="http://schemas.microsoft.com/office/powerpoint/2010/main" val="33652672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a:latin typeface="Arial" charset="0"/>
                <a:ea typeface="ヒラギノ角ゴ Pro W6" charset="0"/>
                <a:cs typeface="ヒラギノ角ゴ Pro W6" charset="0"/>
              </a:rPr>
              <a:t>1955 – Origin of the Universe</a:t>
            </a:r>
          </a:p>
        </p:txBody>
      </p:sp>
      <p:sp>
        <p:nvSpPr>
          <p:cNvPr id="29699" name="Content Placeholder 2"/>
          <p:cNvSpPr>
            <a:spLocks noGrp="1"/>
          </p:cNvSpPr>
          <p:nvPr>
            <p:ph sz="half" idx="1"/>
          </p:nvPr>
        </p:nvSpPr>
        <p:spPr>
          <a:xfrm>
            <a:off x="742950" y="1981200"/>
            <a:ext cx="3771900" cy="4284663"/>
          </a:xfrm>
        </p:spPr>
        <p:txBody>
          <a:bodyPr/>
          <a:lstStyle/>
          <a:p>
            <a:pPr eaLnBrk="1" hangingPunct="1">
              <a:lnSpc>
                <a:spcPct val="90000"/>
              </a:lnSpc>
            </a:pPr>
            <a:r>
              <a:rPr lang="en-US" dirty="0">
                <a:latin typeface="Arial" charset="0"/>
                <a:ea typeface="ヒラギノ角ゴ Pro W3" charset="0"/>
                <a:cs typeface="ヒラギノ角ゴ Pro W3" charset="0"/>
              </a:rPr>
              <a:t>Scientists debate: </a:t>
            </a:r>
            <a:r>
              <a:rPr lang="en-US" dirty="0" smtClean="0">
                <a:latin typeface="Arial" charset="0"/>
                <a:ea typeface="ヒラギノ角ゴ Pro W3" charset="0"/>
                <a:cs typeface="ヒラギノ角ゴ Pro W3" charset="0"/>
              </a:rPr>
              <a:t>is the universe:</a:t>
            </a:r>
            <a:endParaRPr lang="en-US" dirty="0">
              <a:latin typeface="Arial" charset="0"/>
              <a:ea typeface="ヒラギノ角ゴ Pro W3" charset="0"/>
              <a:cs typeface="ヒラギノ角ゴ Pro W3" charset="0"/>
            </a:endParaRPr>
          </a:p>
          <a:p>
            <a:pPr lvl="1">
              <a:lnSpc>
                <a:spcPct val="90000"/>
              </a:lnSpc>
            </a:pPr>
            <a:r>
              <a:rPr lang="en-US" dirty="0" smtClean="0">
                <a:latin typeface="Arial" charset="0"/>
                <a:ea typeface="ヒラギノ角ゴ Pro W3" charset="0"/>
                <a:cs typeface="ヒラギノ角ゴ Pro W3" charset="0"/>
              </a:rPr>
              <a:t>ageless </a:t>
            </a:r>
            <a:r>
              <a:rPr lang="en-US" dirty="0">
                <a:latin typeface="Arial" charset="0"/>
                <a:ea typeface="ヒラギノ角ゴ Pro W3" charset="0"/>
                <a:cs typeface="ヒラギノ角ゴ Pro W3" charset="0"/>
              </a:rPr>
              <a:t>and infinite?</a:t>
            </a:r>
          </a:p>
          <a:p>
            <a:pPr lvl="1">
              <a:lnSpc>
                <a:spcPct val="90000"/>
              </a:lnSpc>
            </a:pPr>
            <a:r>
              <a:rPr lang="en-US" dirty="0" smtClean="0">
                <a:latin typeface="Arial" charset="0"/>
                <a:ea typeface="ヒラギノ角ゴ Pro W3" charset="0"/>
                <a:cs typeface="ヒラギノ角ゴ Pro W3" charset="0"/>
              </a:rPr>
              <a:t>finite</a:t>
            </a:r>
            <a:r>
              <a:rPr lang="en-US" dirty="0">
                <a:latin typeface="Arial" charset="0"/>
                <a:ea typeface="ヒラギノ角ゴ Pro W3" charset="0"/>
                <a:cs typeface="ヒラギノ角ゴ Pro W3" charset="0"/>
              </a:rPr>
              <a:t>, with hot </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bang</a:t>
            </a:r>
            <a:r>
              <a:rPr lang="ja-JP" altLang="en-US" dirty="0">
                <a:latin typeface="Arial" charset="0"/>
                <a:ea typeface="ヒラギノ角ゴ Pro W3" charset="0"/>
                <a:cs typeface="ヒラギノ角ゴ Pro W3" charset="0"/>
              </a:rPr>
              <a:t>”</a:t>
            </a:r>
            <a:r>
              <a:rPr lang="en-US" dirty="0">
                <a:latin typeface="Arial" charset="0"/>
                <a:ea typeface="ヒラギノ角ゴ Pro W3" charset="0"/>
                <a:cs typeface="ヒラギノ角ゴ Pro W3" charset="0"/>
              </a:rPr>
              <a:t> beginning?</a:t>
            </a:r>
          </a:p>
        </p:txBody>
      </p:sp>
      <p:pic>
        <p:nvPicPr>
          <p:cNvPr id="29700" name="Content Placeholder 6" descr="origin_of_everything_headline_full.jpg"/>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9813" y="1982788"/>
            <a:ext cx="3292475" cy="4271962"/>
          </a:xfrm>
        </p:spPr>
      </p:pic>
    </p:spTree>
    <p:extLst>
      <p:ext uri="{BB962C8B-B14F-4D97-AF65-F5344CB8AC3E}">
        <p14:creationId xmlns:p14="http://schemas.microsoft.com/office/powerpoint/2010/main" val="227801780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ln>
            <a:miter lim="800000"/>
            <a:headEnd/>
            <a:tailEnd/>
          </a:ln>
        </p:spPr>
        <p:txBody>
          <a:bodyPr/>
          <a:lstStyle/>
          <a:p>
            <a:pPr eaLnBrk="1" hangingPunct="1">
              <a:defRPr/>
            </a:pPr>
            <a:r>
              <a:rPr lang="en-US" smtClean="0"/>
              <a:t>Reading Strategies</a:t>
            </a:r>
          </a:p>
        </p:txBody>
      </p:sp>
      <p:sp>
        <p:nvSpPr>
          <p:cNvPr id="40963" name="Subtitle 3"/>
          <p:cNvSpPr>
            <a:spLocks noGrp="1"/>
          </p:cNvSpPr>
          <p:nvPr>
            <p:ph type="subTitle" idx="1"/>
          </p:nvPr>
        </p:nvSpPr>
        <p:spPr>
          <a:ln>
            <a:miter lim="800000"/>
            <a:headEnd/>
            <a:tailEnd/>
          </a:ln>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3200">
                <a:solidFill>
                  <a:srgbClr val="052074"/>
                </a:solidFill>
              </a:rPr>
              <a:t>Use one of the reading strategies to understand the CT article </a:t>
            </a:r>
            <a:r>
              <a:rPr lang="ja-JP" altLang="en-US" sz="3200">
                <a:solidFill>
                  <a:srgbClr val="052074"/>
                </a:solidFill>
              </a:rPr>
              <a:t>“</a:t>
            </a:r>
            <a:r>
              <a:rPr lang="en-US" sz="3200">
                <a:solidFill>
                  <a:srgbClr val="052074"/>
                </a:solidFill>
              </a:rPr>
              <a:t>Origin of Everything</a:t>
            </a:r>
            <a:r>
              <a:rPr lang="ja-JP" altLang="en-US" sz="3200">
                <a:solidFill>
                  <a:srgbClr val="052074"/>
                </a:solidFill>
              </a:rPr>
              <a:t>”</a:t>
            </a:r>
            <a:endParaRPr lang="en-US" sz="3200">
              <a:solidFill>
                <a:srgbClr val="052074"/>
              </a:solidFill>
            </a:endParaRPr>
          </a:p>
        </p:txBody>
      </p:sp>
    </p:spTree>
    <p:extLst>
      <p:ext uri="{BB962C8B-B14F-4D97-AF65-F5344CB8AC3E}">
        <p14:creationId xmlns:p14="http://schemas.microsoft.com/office/powerpoint/2010/main" val="6520478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a:latin typeface="Arial" charset="0"/>
                <a:ea typeface="ヒラギノ角ゴ Pro W6" charset="0"/>
                <a:cs typeface="ヒラギノ角ゴ Pro W6" charset="0"/>
              </a:rPr>
              <a:t>Reading Strategy:</a:t>
            </a:r>
            <a:br>
              <a:rPr lang="en-US">
                <a:latin typeface="Arial" charset="0"/>
                <a:ea typeface="ヒラギノ角ゴ Pro W6" charset="0"/>
                <a:cs typeface="ヒラギノ角ゴ Pro W6" charset="0"/>
              </a:rPr>
            </a:br>
            <a:r>
              <a:rPr lang="en-US">
                <a:latin typeface="Arial" charset="0"/>
                <a:ea typeface="ヒラギノ角ゴ Pro W6" charset="0"/>
                <a:cs typeface="ヒラギノ角ゴ Pro W6" charset="0"/>
              </a:rPr>
              <a:t>Reciprocal Teaching </a:t>
            </a:r>
          </a:p>
        </p:txBody>
      </p:sp>
      <p:sp>
        <p:nvSpPr>
          <p:cNvPr id="33795" name="Content Placeholder 8"/>
          <p:cNvSpPr>
            <a:spLocks noGrp="1"/>
          </p:cNvSpPr>
          <p:nvPr>
            <p:ph sz="half" idx="1"/>
          </p:nvPr>
        </p:nvSpPr>
        <p:spPr>
          <a:xfrm>
            <a:off x="685800" y="1981200"/>
            <a:ext cx="3351213" cy="4341813"/>
          </a:xfrm>
        </p:spPr>
        <p:txBody>
          <a:bodyPr/>
          <a:lstStyle/>
          <a:p>
            <a:pPr eaLnBrk="1" hangingPunct="1"/>
            <a:r>
              <a:rPr lang="en-US" sz="1600">
                <a:latin typeface="Arial" charset="0"/>
                <a:ea typeface="ヒラギノ角ゴ Pro W3" charset="0"/>
                <a:cs typeface="ヒラギノ角ゴ Pro W3" charset="0"/>
              </a:rPr>
              <a:t>Pair up</a:t>
            </a:r>
          </a:p>
          <a:p>
            <a:pPr eaLnBrk="1" hangingPunct="1"/>
            <a:r>
              <a:rPr lang="en-US" sz="1600">
                <a:latin typeface="Arial" charset="0"/>
                <a:ea typeface="ヒラギノ角ゴ Pro W3" charset="0"/>
                <a:cs typeface="ヒラギノ角ゴ Pro W3" charset="0"/>
              </a:rPr>
              <a:t>Both partners read the same paragraph (aloud or to yourselves)</a:t>
            </a:r>
          </a:p>
          <a:p>
            <a:pPr eaLnBrk="1" hangingPunct="1"/>
            <a:r>
              <a:rPr lang="en-US" sz="1600">
                <a:latin typeface="Arial" charset="0"/>
                <a:ea typeface="ヒラギノ角ゴ Pro W3" charset="0"/>
                <a:cs typeface="ヒラギノ角ゴ Pro W3" charset="0"/>
              </a:rPr>
              <a:t>One partner summarizes the paragraph for the other</a:t>
            </a:r>
          </a:p>
          <a:p>
            <a:pPr eaLnBrk="1" hangingPunct="1"/>
            <a:r>
              <a:rPr lang="en-US" sz="1600">
                <a:latin typeface="Arial" charset="0"/>
                <a:ea typeface="ヒラギノ角ゴ Pro W3" charset="0"/>
                <a:cs typeface="ヒラギノ角ゴ Pro W3" charset="0"/>
              </a:rPr>
              <a:t>The other partner </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checks and perfects</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 – state what you agree with, question parts you don</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t understand, add more information, connect ideas </a:t>
            </a:r>
          </a:p>
          <a:p>
            <a:pPr eaLnBrk="1" hangingPunct="1"/>
            <a:r>
              <a:rPr lang="en-US" sz="1600">
                <a:latin typeface="Arial" charset="0"/>
                <a:ea typeface="ヒラギノ角ゴ Pro W3" charset="0"/>
                <a:cs typeface="ヒラギノ角ゴ Pro W3" charset="0"/>
              </a:rPr>
              <a:t>Read the next paragraph and switch roles </a:t>
            </a:r>
          </a:p>
          <a:p>
            <a:pPr eaLnBrk="1" hangingPunct="1"/>
            <a:r>
              <a:rPr lang="en-US" sz="1600">
                <a:latin typeface="Arial" charset="0"/>
                <a:ea typeface="ヒラギノ角ゴ Pro W3" charset="0"/>
                <a:cs typeface="ヒラギノ角ゴ Pro W3" charset="0"/>
              </a:rPr>
              <a:t>Continue with each paragraph until you</a:t>
            </a:r>
            <a:r>
              <a:rPr lang="ja-JP" altLang="en-US" sz="1600">
                <a:latin typeface="Arial" charset="0"/>
                <a:ea typeface="ヒラギノ角ゴ Pro W3" charset="0"/>
                <a:cs typeface="ヒラギノ角ゴ Pro W3" charset="0"/>
              </a:rPr>
              <a:t>’</a:t>
            </a:r>
            <a:r>
              <a:rPr lang="en-US" sz="1600">
                <a:latin typeface="Arial" charset="0"/>
                <a:ea typeface="ヒラギノ角ゴ Pro W3" charset="0"/>
                <a:cs typeface="ヒラギノ角ゴ Pro W3" charset="0"/>
              </a:rPr>
              <a:t>ve read and understood the article</a:t>
            </a:r>
          </a:p>
        </p:txBody>
      </p:sp>
      <p:sp>
        <p:nvSpPr>
          <p:cNvPr id="43012" name="Rectangle 6"/>
          <p:cNvSpPr>
            <a:spLocks noGrp="1" noChangeArrowheads="1"/>
          </p:cNvSpPr>
          <p:nvPr>
            <p:ph type="sldNum" sz="quarter" idx="12"/>
          </p:nvPr>
        </p:nvSpPr>
        <p:spPr/>
        <p:txBody>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fld id="{6C6B90ED-7745-7144-8843-21DD018BB48C}" type="slidenum">
              <a:rPr lang="en-US" sz="1400"/>
              <a:pPr eaLnBrk="1" hangingPunct="1"/>
              <a:t>9</a:t>
            </a:fld>
            <a:endParaRPr lang="en-US" sz="1400"/>
          </a:p>
        </p:txBody>
      </p:sp>
      <p:sp>
        <p:nvSpPr>
          <p:cNvPr id="14" name="Rectangle 13"/>
          <p:cNvSpPr/>
          <p:nvPr/>
        </p:nvSpPr>
        <p:spPr bwMode="auto">
          <a:xfrm>
            <a:off x="5532438" y="2586038"/>
            <a:ext cx="849312" cy="854075"/>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5" name="Rectangle 14"/>
          <p:cNvSpPr/>
          <p:nvPr/>
        </p:nvSpPr>
        <p:spPr bwMode="auto">
          <a:xfrm>
            <a:off x="3903663" y="2832100"/>
            <a:ext cx="798512" cy="636588"/>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9" name="Rectangle 18"/>
          <p:cNvSpPr/>
          <p:nvPr/>
        </p:nvSpPr>
        <p:spPr bwMode="auto">
          <a:xfrm>
            <a:off x="4718050" y="2238375"/>
            <a:ext cx="830263" cy="395288"/>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pic>
        <p:nvPicPr>
          <p:cNvPr id="33798" name="Picture 21" descr="origin_of_everything_pag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7625" y="1803400"/>
            <a:ext cx="2625725"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22" descr="origin_of_everything_page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91275" y="3322638"/>
            <a:ext cx="256540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4" name="TextBox 8"/>
          <p:cNvSpPr txBox="1">
            <a:spLocks noChangeArrowheads="1"/>
          </p:cNvSpPr>
          <p:nvPr/>
        </p:nvSpPr>
        <p:spPr bwMode="auto">
          <a:xfrm>
            <a:off x="3419862" y="6083984"/>
            <a:ext cx="4487862" cy="646331"/>
          </a:xfrm>
          <a:prstGeom prst="rect">
            <a:avLst/>
          </a:prstGeom>
          <a:solidFill>
            <a:schemeClr val="bg1"/>
          </a:solidFill>
          <a:ln w="9525">
            <a:solidFill>
              <a:schemeClr val="tx1"/>
            </a:solidFill>
            <a:miter lim="800000"/>
            <a:headEnd/>
            <a:tailEnd/>
          </a:ln>
        </p:spPr>
        <p:txBody>
          <a:bodyPr wrap="square">
            <a:spAutoFit/>
          </a:bodyPr>
          <a:lstStyle>
            <a:lvl1pPr eaLnBrk="0" hangingPunct="0">
              <a:defRPr sz="2400">
                <a:solidFill>
                  <a:schemeClr val="tx1"/>
                </a:solidFill>
                <a:latin typeface="Arial" charset="0"/>
                <a:ea typeface="ヒラギノ角ゴ Pro W3" charset="0"/>
                <a:cs typeface="ヒラギノ角ゴ Pro W3" charset="0"/>
              </a:defRPr>
            </a:lvl1pPr>
            <a:lvl2pPr marL="37931725" indent="-37474525" eaLnBrk="0" hangingPunct="0">
              <a:defRPr sz="2400">
                <a:solidFill>
                  <a:schemeClr val="tx1"/>
                </a:solidFill>
                <a:latin typeface="Arial" charset="0"/>
                <a:ea typeface="ヒラギノ角ゴ Pro W3" charset="0"/>
                <a:cs typeface="ヒラギノ角ゴ Pro W3" charset="0"/>
              </a:defRPr>
            </a:lvl2pPr>
            <a:lvl3pPr eaLnBrk="0" hangingPunct="0">
              <a:defRPr sz="2400">
                <a:solidFill>
                  <a:schemeClr val="tx1"/>
                </a:solidFill>
                <a:latin typeface="Arial" charset="0"/>
                <a:ea typeface="ヒラギノ角ゴ Pro W3" charset="0"/>
                <a:cs typeface="ヒラギノ角ゴ Pro W3" charset="0"/>
              </a:defRPr>
            </a:lvl3pPr>
            <a:lvl4pPr eaLnBrk="0" hangingPunct="0">
              <a:defRPr sz="2400">
                <a:solidFill>
                  <a:schemeClr val="tx1"/>
                </a:solidFill>
                <a:latin typeface="Arial" charset="0"/>
                <a:ea typeface="ヒラギノ角ゴ Pro W3" charset="0"/>
                <a:cs typeface="ヒラギノ角ゴ Pro W3" charset="0"/>
              </a:defRPr>
            </a:lvl4pPr>
            <a:lvl5pPr eaLnBrk="0" hangingPunct="0">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pPr eaLnBrk="1" hangingPunct="1"/>
            <a:r>
              <a:rPr lang="en-US" sz="1800" dirty="0" smtClean="0"/>
              <a:t>“Origin of Everything” article on pages 3-4</a:t>
            </a:r>
          </a:p>
          <a:p>
            <a:pPr eaLnBrk="1" hangingPunct="1"/>
            <a:r>
              <a:rPr lang="en-US" sz="1800" dirty="0" smtClean="0"/>
              <a:t>Do </a:t>
            </a:r>
            <a:r>
              <a:rPr lang="en-US" sz="1800" dirty="0"/>
              <a:t>Paragraphs 2, 4, 5, 6, 7</a:t>
            </a:r>
          </a:p>
        </p:txBody>
      </p:sp>
      <p:sp>
        <p:nvSpPr>
          <p:cNvPr id="13" name="Rectangle 12"/>
          <p:cNvSpPr/>
          <p:nvPr/>
        </p:nvSpPr>
        <p:spPr bwMode="auto">
          <a:xfrm>
            <a:off x="6481763" y="4986338"/>
            <a:ext cx="776287" cy="160337"/>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0" name="Rectangle 9"/>
          <p:cNvSpPr/>
          <p:nvPr/>
        </p:nvSpPr>
        <p:spPr bwMode="auto">
          <a:xfrm>
            <a:off x="7297738" y="3459163"/>
            <a:ext cx="760412" cy="10271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
        <p:nvSpPr>
          <p:cNvPr id="12" name="Rectangle 11"/>
          <p:cNvSpPr/>
          <p:nvPr/>
        </p:nvSpPr>
        <p:spPr bwMode="auto">
          <a:xfrm>
            <a:off x="6443663" y="4227513"/>
            <a:ext cx="835025" cy="7223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18" name="Rectangle 17"/>
          <p:cNvSpPr/>
          <p:nvPr/>
        </p:nvSpPr>
        <p:spPr bwMode="auto">
          <a:xfrm>
            <a:off x="6488113" y="3551238"/>
            <a:ext cx="733425" cy="631825"/>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defRPr/>
            </a:pPr>
            <a:endParaRPr kumimoji="1" lang="en-US" sz="2400">
              <a:latin typeface="Times" pitchFamily="-112" charset="0"/>
              <a:ea typeface="Osaka" charset="-128"/>
              <a:cs typeface="Osaka" charset="-128"/>
            </a:endParaRPr>
          </a:p>
        </p:txBody>
      </p:sp>
      <p:sp>
        <p:nvSpPr>
          <p:cNvPr id="26" name="Rectangle 25"/>
          <p:cNvSpPr/>
          <p:nvPr/>
        </p:nvSpPr>
        <p:spPr bwMode="auto">
          <a:xfrm>
            <a:off x="7302500" y="4535488"/>
            <a:ext cx="760413" cy="5445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
        <p:nvSpPr>
          <p:cNvPr id="27" name="Rectangle 26"/>
          <p:cNvSpPr/>
          <p:nvPr/>
        </p:nvSpPr>
        <p:spPr bwMode="auto">
          <a:xfrm>
            <a:off x="8110538" y="3430588"/>
            <a:ext cx="760412" cy="544512"/>
          </a:xfrm>
          <a:prstGeom prst="rect">
            <a:avLst/>
          </a:prstGeom>
          <a:solidFill>
            <a:schemeClr val="accent2">
              <a:lumMod val="50000"/>
              <a:alpha val="25000"/>
            </a:schemeClr>
          </a:solidFill>
          <a:ln w="9525" cap="flat" cmpd="sng" algn="ctr">
            <a:noFill/>
            <a:prstDash val="solid"/>
            <a:round/>
            <a:headEnd type="none" w="med" len="med"/>
            <a:tailEnd type="none" w="med" len="med"/>
          </a:ln>
          <a:effectLst/>
        </p:spPr>
        <p:txBody>
          <a:bodyPr/>
          <a:lstStyle/>
          <a:p>
            <a:pPr defTabSz="914400"/>
            <a:endParaRPr kumimoji="1" lang="en-US" sz="2400" baseline="-25000">
              <a:latin typeface="Times" charset="0"/>
              <a:ea typeface="Osaka" charset="0"/>
              <a:cs typeface="Osaka" charset="0"/>
            </a:endParaRPr>
          </a:p>
        </p:txBody>
      </p:sp>
    </p:spTree>
    <p:extLst>
      <p:ext uri="{BB962C8B-B14F-4D97-AF65-F5344CB8AC3E}">
        <p14:creationId xmlns:p14="http://schemas.microsoft.com/office/powerpoint/2010/main" val="32086724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9" grpId="0" animBg="1"/>
      <p:bldP spid="43014" grpId="0" animBg="1"/>
      <p:bldP spid="13" grpId="0" animBg="1"/>
      <p:bldP spid="10" grpId="0" animBg="1"/>
      <p:bldP spid="12" grpId="0" animBg="1"/>
      <p:bldP spid="18" grpId="0" animBg="1"/>
      <p:bldP spid="26" grpId="0" animBg="1"/>
      <p:bldP spid="27" grpId="0" animBg="1"/>
    </p:bldLst>
  </p:timing>
</p:sld>
</file>

<file path=ppt/theme/theme1.xml><?xml version="1.0" encoding="utf-8"?>
<a:theme xmlns:a="http://schemas.openxmlformats.org/drawingml/2006/main" name="cosmic_times">
  <a:themeElements>
    <a:clrScheme name="Cosmic Times Theme">
      <a:dk1>
        <a:srgbClr val="052074"/>
      </a:dk1>
      <a:lt1>
        <a:srgbClr val="BACEFF"/>
      </a:lt1>
      <a:dk2>
        <a:srgbClr val="5F6A85"/>
      </a:dk2>
      <a:lt2>
        <a:srgbClr val="A1B3E0"/>
      </a:lt2>
      <a:accent1>
        <a:srgbClr val="FFA981"/>
      </a:accent1>
      <a:accent2>
        <a:srgbClr val="E3E68D"/>
      </a:accent2>
      <a:accent3>
        <a:srgbClr val="FFFFFF"/>
      </a:accent3>
      <a:accent4>
        <a:srgbClr val="052074"/>
      </a:accent4>
      <a:accent5>
        <a:srgbClr val="FFCDB6"/>
      </a:accent5>
      <a:accent6>
        <a:srgbClr val="A4A666"/>
      </a:accent6>
      <a:hlink>
        <a:srgbClr val="70AABF"/>
      </a:hlink>
      <a:folHlink>
        <a:srgbClr val="BF848A"/>
      </a:folHlink>
    </a:clrScheme>
    <a:fontScheme name="Blank Presentation">
      <a:majorFont>
        <a:latin typeface="Arial"/>
        <a:ea typeface="ヒラギノ角ゴ Pro W6"/>
        <a:cs typeface="ヒラギノ角ゴ Pro W6"/>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Times" pitchFamily="-112" charset="0"/>
            <a:ea typeface="Osaka" pitchFamily="1" charset="-128"/>
            <a:cs typeface="Osaka"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a:ln>
              <a:noFill/>
            </a:ln>
            <a:solidFill>
              <a:schemeClr val="tx1"/>
            </a:solidFill>
            <a:effectLst/>
            <a:latin typeface="Times" pitchFamily="-112" charset="0"/>
            <a:ea typeface="Osaka" pitchFamily="1" charset="-128"/>
            <a:cs typeface="Osaka" pitchFamily="1" charset="-128"/>
          </a:defRPr>
        </a:defPPr>
      </a:lstStyle>
    </a:lnDef>
  </a:objectDefaults>
  <a:extraClrSchemeLst>
    <a:extraClrScheme>
      <a:clrScheme name="Blank Presentation 1">
        <a:dk1>
          <a:srgbClr val="003300"/>
        </a:dk1>
        <a:lt1>
          <a:srgbClr val="FFFFFF"/>
        </a:lt1>
        <a:dk2>
          <a:srgbClr val="003300"/>
        </a:dk2>
        <a:lt2>
          <a:srgbClr val="808080"/>
        </a:lt2>
        <a:accent1>
          <a:srgbClr val="A6BF73"/>
        </a:accent1>
        <a:accent2>
          <a:srgbClr val="FFFFCC"/>
        </a:accent2>
        <a:accent3>
          <a:srgbClr val="FFFFFF"/>
        </a:accent3>
        <a:accent4>
          <a:srgbClr val="002A00"/>
        </a:accent4>
        <a:accent5>
          <a:srgbClr val="D0DCBC"/>
        </a:accent5>
        <a:accent6>
          <a:srgbClr val="E7E7B9"/>
        </a:accent6>
        <a:hlink>
          <a:srgbClr val="70AABF"/>
        </a:hlink>
        <a:folHlink>
          <a:srgbClr val="BF848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cosmic_times.potx</Template>
  <TotalTime>880</TotalTime>
  <Words>3739</Words>
  <Application>Microsoft Macintosh PowerPoint</Application>
  <PresentationFormat>On-screen Show (4:3)</PresentationFormat>
  <Paragraphs>323</Paragraphs>
  <Slides>37</Slides>
  <Notes>25</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cosmic_times</vt:lpstr>
      <vt:lpstr>Extra! Extra! Read All About the Universe!</vt:lpstr>
      <vt:lpstr>Outline</vt:lpstr>
      <vt:lpstr>What is Cosmic Times?</vt:lpstr>
      <vt:lpstr>PowerPoint Presentation</vt:lpstr>
      <vt:lpstr>Quick notes on 1919</vt:lpstr>
      <vt:lpstr>Quick notes on 1929</vt:lpstr>
      <vt:lpstr>1955 – Origin of the Universe</vt:lpstr>
      <vt:lpstr>Reading Strategies</vt:lpstr>
      <vt:lpstr>Reading Strategy: Reciprocal Teaching </vt:lpstr>
      <vt:lpstr>Summarize the Article</vt:lpstr>
      <vt:lpstr>The Evidence is Clear</vt:lpstr>
      <vt:lpstr>Steady State vs. Big Bang</vt:lpstr>
      <vt:lpstr>1955 – Origin of the Universe</vt:lpstr>
      <vt:lpstr>1965 - Breaking the Stalemate</vt:lpstr>
      <vt:lpstr>1993 - Cosmology’s End?</vt:lpstr>
      <vt:lpstr>Brief diversion …</vt:lpstr>
      <vt:lpstr>Not the End of Cosmology In 1997…</vt:lpstr>
      <vt:lpstr>History of the Universe’s Expansion</vt:lpstr>
      <vt:lpstr>2006 – Cosmologists are busy</vt:lpstr>
      <vt:lpstr>It is now 2014…</vt:lpstr>
      <vt:lpstr>Cosmic Times</vt:lpstr>
      <vt:lpstr>Classroom Resources: A Brief Tour</vt:lpstr>
      <vt:lpstr>Classroom Resources: A Brief Tour</vt:lpstr>
      <vt:lpstr>Classroom Resources: Guide to the Articles</vt:lpstr>
      <vt:lpstr>Classroom Resources: Guide to the Articles</vt:lpstr>
      <vt:lpstr>Classroom Resources: Guide to the Articles</vt:lpstr>
      <vt:lpstr>Classroom Resources: Curriculum Tools</vt:lpstr>
      <vt:lpstr>Classroom Resources: Curriculum Tools</vt:lpstr>
      <vt:lpstr>Classroom Resources: Curriculum Tools</vt:lpstr>
      <vt:lpstr>Classroom Resources: Curriculum Tools</vt:lpstr>
      <vt:lpstr>Classroom Resources: Curriculum Tools</vt:lpstr>
      <vt:lpstr>Classroom Resources: Curriculum Tools</vt:lpstr>
      <vt:lpstr>2019 Cosmic Times</vt:lpstr>
      <vt:lpstr>Cosmic Times</vt:lpstr>
      <vt:lpstr>PowerPoint Presentation</vt:lpstr>
      <vt:lpstr>Century Timeline</vt:lpstr>
      <vt:lpstr>Cosmic Times Timeline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Extra! Extra! Read All About the Universe!</dc:title>
  <dc:creator>Barb Mattson</dc:creator>
  <cp:lastModifiedBy>Barb Mattson</cp:lastModifiedBy>
  <cp:revision>36</cp:revision>
  <dcterms:created xsi:type="dcterms:W3CDTF">2014-03-10T18:25:24Z</dcterms:created>
  <dcterms:modified xsi:type="dcterms:W3CDTF">2014-03-13T20:51:38Z</dcterms:modified>
</cp:coreProperties>
</file>